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11.png" ContentType="image/png"/>
  <Override PartName="/ppt/media/image4.svg" ContentType="image/svg"/>
  <Override PartName="/ppt/media/image7.png" ContentType="image/png"/>
  <Override PartName="/ppt/media/image5.png" ContentType="image/png"/>
  <Override PartName="/ppt/media/image6.png" ContentType="image/png"/>
  <Override PartName="/ppt/media/image8.png" ContentType="image/png"/>
  <Override PartName="/ppt/media/image9.png" ContentType="image/png"/>
  <Override PartName="/ppt/media/image10.svg" ContentType="image/svg"/>
  <Override PartName="/ppt/media/image12.png" ContentType="image/png"/>
  <Override PartName="/ppt/media/image13.png" ContentType="image/png"/>
  <Override PartName="/ppt/media/image14.svg" ContentType="image/svg"/>
  <Override PartName="/ppt/media/image22.png" ContentType="image/png"/>
  <Override PartName="/ppt/media/image15.png" ContentType="image/png"/>
  <Override PartName="/ppt/media/image16.svg" ContentType="image/svg"/>
  <Override PartName="/ppt/media/image17.png" ContentType="image/png"/>
  <Override PartName="/ppt/media/image18.svg" ContentType="image/svg"/>
  <Override PartName="/ppt/media/image19.png" ContentType="image/png"/>
  <Override PartName="/ppt/media/image20.svg" ContentType="image/svg"/>
  <Override PartName="/ppt/media/image21.png" ContentType="image/png"/>
  <Override PartName="/ppt/media/image2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8288000" cy="10287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BCCE5A5-A16B-4D5C-9F9E-BA9164C538B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12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97ED3AD-65C0-4CBA-819E-447A5E4367B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4E06F86-EBBD-4A14-9FE9-17B2F384E06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CC5A29D-A4BF-4D36-9AF3-7809296607A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12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2E4FE15-07BB-4357-B322-124EB2CFA22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12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6926B90-D341-403E-92C4-859C4248545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12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4000" strike="noStrike" u="none" cap="all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C7EB289-7B19-4AC6-8E93-5463FE4ACD0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12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150AD25-7760-4CA4-8169-447155C6CD7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12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D994A1C-AAEF-46F2-A35B-B1D2C68224E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12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6A87074-9E97-4AA2-B295-C090F5910E1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12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50ED359-87EA-4419-A7BE-3B20656D4E4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12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3.png"/><Relationship Id="rId6" Type="http://schemas.openxmlformats.org/officeDocument/2006/relationships/image" Target="../media/image4.svg"/><Relationship Id="rId7" Type="http://schemas.openxmlformats.org/officeDocument/2006/relationships/slideLayout" Target="../slideLayouts/slideLayout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sv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sv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sv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sv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sv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svg"/><Relationship Id="rId6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sv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svg"/><Relationship Id="rId3" Type="http://schemas.openxmlformats.org/officeDocument/2006/relationships/image" Target="../media/image13.png"/><Relationship Id="rId4" Type="http://schemas.openxmlformats.org/officeDocument/2006/relationships/image" Target="../media/image14.svg"/><Relationship Id="rId5" Type="http://schemas.openxmlformats.org/officeDocument/2006/relationships/image" Target="../media/image15.png"/><Relationship Id="rId6" Type="http://schemas.openxmlformats.org/officeDocument/2006/relationships/image" Target="../media/image16.svg"/><Relationship Id="rId7" Type="http://schemas.openxmlformats.org/officeDocument/2006/relationships/image" Target="../media/image17.png"/><Relationship Id="rId8" Type="http://schemas.openxmlformats.org/officeDocument/2006/relationships/image" Target="../media/image18.svg"/><Relationship Id="rId9" Type="http://schemas.openxmlformats.org/officeDocument/2006/relationships/image" Target="../media/image19.png"/><Relationship Id="rId10" Type="http://schemas.openxmlformats.org/officeDocument/2006/relationships/image" Target="../media/image20.svg"/><Relationship Id="rId11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sv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2"/>
          <p:cNvSpPr/>
          <p:nvPr/>
        </p:nvSpPr>
        <p:spPr>
          <a:xfrm>
            <a:off x="820080" y="0"/>
            <a:ext cx="6547320" cy="5904720"/>
          </a:xfrm>
          <a:custGeom>
            <a:avLst/>
            <a:gdLst>
              <a:gd name="textAreaLeft" fmla="*/ 0 w 6547320"/>
              <a:gd name="textAreaRight" fmla="*/ 6547680 w 6547320"/>
              <a:gd name="textAreaTop" fmla="*/ 0 h 5904720"/>
              <a:gd name="textAreaBottom" fmla="*/ 5905080 h 5904720"/>
            </a:gdLst>
            <a:ahLst/>
            <a:cxnLst/>
            <a:rect l="textAreaLeft" t="textAreaTop" r="textAreaRight" b="textAreaBottom"/>
            <a:pathLst>
              <a:path w="6547825" h="5905143">
                <a:moveTo>
                  <a:pt x="0" y="0"/>
                </a:moveTo>
                <a:lnTo>
                  <a:pt x="6547825" y="0"/>
                </a:lnTo>
                <a:lnTo>
                  <a:pt x="6547825" y="5905143"/>
                </a:lnTo>
                <a:lnTo>
                  <a:pt x="0" y="59051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74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Freeform 3"/>
          <p:cNvSpPr/>
          <p:nvPr/>
        </p:nvSpPr>
        <p:spPr>
          <a:xfrm>
            <a:off x="10751400" y="2014200"/>
            <a:ext cx="7536240" cy="8286480"/>
          </a:xfrm>
          <a:custGeom>
            <a:avLst/>
            <a:gdLst>
              <a:gd name="textAreaLeft" fmla="*/ 0 w 7536240"/>
              <a:gd name="textAreaRight" fmla="*/ 7536600 w 7536240"/>
              <a:gd name="textAreaTop" fmla="*/ 0 h 8286480"/>
              <a:gd name="textAreaBottom" fmla="*/ 8286840 h 8286480"/>
            </a:gdLst>
            <a:ahLst/>
            <a:cxnLst/>
            <a:rect l="textAreaLeft" t="textAreaTop" r="textAreaRight" b="textAreaBottom"/>
            <a:pathLst>
              <a:path w="7536639" h="8286892">
                <a:moveTo>
                  <a:pt x="0" y="0"/>
                </a:moveTo>
                <a:lnTo>
                  <a:pt x="7536639" y="0"/>
                </a:lnTo>
                <a:lnTo>
                  <a:pt x="7536639" y="8286893"/>
                </a:lnTo>
                <a:lnTo>
                  <a:pt x="0" y="828689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alphaModFix amt="78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Freeform 4"/>
          <p:cNvSpPr/>
          <p:nvPr/>
        </p:nvSpPr>
        <p:spPr>
          <a:xfrm rot="16200000">
            <a:off x="7186680" y="601560"/>
            <a:ext cx="6602040" cy="5341680"/>
          </a:xfrm>
          <a:custGeom>
            <a:avLst/>
            <a:gdLst>
              <a:gd name="textAreaLeft" fmla="*/ 0 w 6602040"/>
              <a:gd name="textAreaRight" fmla="*/ 6602400 w 6602040"/>
              <a:gd name="textAreaTop" fmla="*/ 0 h 5341680"/>
              <a:gd name="textAreaBottom" fmla="*/ 5342040 h 5341680"/>
            </a:gdLst>
            <a:ahLst/>
            <a:cxnLst/>
            <a:rect l="textAreaLeft" t="textAreaTop" r="textAreaRight" b="textAreaBottom"/>
            <a:pathLst>
              <a:path w="6602312" h="5341871">
                <a:moveTo>
                  <a:pt x="0" y="0"/>
                </a:moveTo>
                <a:lnTo>
                  <a:pt x="6602313" y="0"/>
                </a:lnTo>
                <a:lnTo>
                  <a:pt x="6602313" y="5341871"/>
                </a:lnTo>
                <a:lnTo>
                  <a:pt x="0" y="534187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  <a:alphaModFix amt="6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Freeform 5"/>
          <p:cNvSpPr/>
          <p:nvPr/>
        </p:nvSpPr>
        <p:spPr>
          <a:xfrm rot="10800000">
            <a:off x="360" y="5796360"/>
            <a:ext cx="11100240" cy="8980920"/>
          </a:xfrm>
          <a:custGeom>
            <a:avLst/>
            <a:gdLst>
              <a:gd name="textAreaLeft" fmla="*/ 0 w 11100240"/>
              <a:gd name="textAreaRight" fmla="*/ 11100600 w 11100240"/>
              <a:gd name="textAreaTop" fmla="*/ 0 h 8980920"/>
              <a:gd name="textAreaBottom" fmla="*/ 8981280 h 8980920"/>
            </a:gdLst>
            <a:ahLst/>
            <a:cxnLst/>
            <a:rect l="textAreaLeft" t="textAreaTop" r="textAreaRight" b="textAreaBottom"/>
            <a:pathLst>
              <a:path w="11100679" h="8981458">
                <a:moveTo>
                  <a:pt x="0" y="0"/>
                </a:moveTo>
                <a:lnTo>
                  <a:pt x="11100679" y="0"/>
                </a:lnTo>
                <a:lnTo>
                  <a:pt x="11100679" y="8981458"/>
                </a:lnTo>
                <a:lnTo>
                  <a:pt x="0" y="898145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  <a:alphaModFix amt="6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TextBox 6"/>
          <p:cNvSpPr/>
          <p:nvPr/>
        </p:nvSpPr>
        <p:spPr>
          <a:xfrm>
            <a:off x="8814960" y="2161800"/>
            <a:ext cx="5358240" cy="171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3510"/>
              </a:lnSpc>
            </a:pPr>
            <a:r>
              <a:rPr b="1" lang="en-US" sz="13510" strike="noStrike" u="none">
                <a:solidFill>
                  <a:srgbClr val="ffffff"/>
                </a:solidFill>
                <a:effectLst/>
                <a:uFillTx/>
                <a:latin typeface="Roboto Bold"/>
                <a:ea typeface="Roboto Bold"/>
              </a:rPr>
              <a:t>HIVE</a:t>
            </a:r>
            <a:endParaRPr b="0" lang="en-US" sz="135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TextBox 7"/>
          <p:cNvSpPr/>
          <p:nvPr/>
        </p:nvSpPr>
        <p:spPr>
          <a:xfrm>
            <a:off x="8686800" y="2161800"/>
            <a:ext cx="5311800" cy="171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3510"/>
              </a:lnSpc>
            </a:pPr>
            <a:r>
              <a:rPr b="1" lang="en-US" sz="13510" strike="noStrike" u="none">
                <a:solidFill>
                  <a:srgbClr val="000000"/>
                </a:solidFill>
                <a:effectLst/>
                <a:uFillTx/>
                <a:latin typeface="Roboto Bold"/>
                <a:ea typeface="Roboto Bold"/>
              </a:rPr>
              <a:t>HIVE</a:t>
            </a:r>
            <a:endParaRPr b="0" lang="en-US" sz="135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TextBox 8"/>
          <p:cNvSpPr/>
          <p:nvPr/>
        </p:nvSpPr>
        <p:spPr>
          <a:xfrm>
            <a:off x="9051120" y="4015440"/>
            <a:ext cx="2966040" cy="147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964"/>
              </a:lnSpc>
            </a:pPr>
            <a:r>
              <a:rPr b="0" lang="en-US" sz="4260" strike="noStrike" u="none">
                <a:solidFill>
                  <a:srgbClr val="120202"/>
                </a:solidFill>
                <a:effectLst/>
                <a:uFillTx/>
                <a:latin typeface="Roboto"/>
                <a:ea typeface="Roboto"/>
              </a:rPr>
              <a:t>EV Power Station</a:t>
            </a:r>
            <a:endParaRPr b="0" lang="en-US" sz="42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TextBox 9"/>
          <p:cNvSpPr/>
          <p:nvPr/>
        </p:nvSpPr>
        <p:spPr>
          <a:xfrm>
            <a:off x="820080" y="7842240"/>
            <a:ext cx="8187480" cy="14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357"/>
              </a:lnSpc>
            </a:pPr>
            <a:r>
              <a:rPr b="0" lang="en-US" sz="3820" strike="noStrike" u="none">
                <a:solidFill>
                  <a:srgbClr val="120202"/>
                </a:solidFill>
                <a:effectLst/>
                <a:uFillTx/>
                <a:latin typeface="Arial"/>
                <a:ea typeface="Arial"/>
              </a:rPr>
              <a:t>OFF-GRID EV CHARGING &amp; CLEAN RETAIL. ANYWHERE</a:t>
            </a:r>
            <a:endParaRPr b="0" lang="en-US" sz="38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TextBox 10"/>
          <p:cNvSpPr/>
          <p:nvPr/>
        </p:nvSpPr>
        <p:spPr>
          <a:xfrm>
            <a:off x="10751400" y="9031320"/>
            <a:ext cx="7536240" cy="12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901"/>
              </a:lnSpc>
            </a:pPr>
            <a:r>
              <a:rPr b="1" i="1" lang="en-US" sz="3500" strike="noStrike" u="none">
                <a:solidFill>
                  <a:srgbClr val="ffffff"/>
                </a:solidFill>
                <a:effectLst/>
                <a:uFillTx/>
                <a:latin typeface="Canva Sans Bold Italics"/>
                <a:ea typeface="Canva Sans Bold Italics"/>
              </a:rPr>
              <a:t>Scalable pilot begins in Round Rock, TX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 2"/>
          <p:cNvSpPr/>
          <p:nvPr/>
        </p:nvSpPr>
        <p:spPr>
          <a:xfrm rot="10797000">
            <a:off x="6954480" y="-349200"/>
            <a:ext cx="13745160" cy="11120760"/>
          </a:xfrm>
          <a:custGeom>
            <a:avLst/>
            <a:gdLst>
              <a:gd name="textAreaLeft" fmla="*/ 0 w 13745160"/>
              <a:gd name="textAreaRight" fmla="*/ 13745520 w 13745160"/>
              <a:gd name="textAreaTop" fmla="*/ 0 h 11120760"/>
              <a:gd name="textAreaBottom" fmla="*/ 11121120 h 11120760"/>
            </a:gdLst>
            <a:ahLst/>
            <a:cxnLst/>
            <a:rect l="textAreaLeft" t="textAreaTop" r="textAreaRight" b="textAreaBottom"/>
            <a:pathLst>
              <a:path w="13745399" h="11121277">
                <a:moveTo>
                  <a:pt x="0" y="0"/>
                </a:moveTo>
                <a:lnTo>
                  <a:pt x="13745398" y="0"/>
                </a:lnTo>
                <a:lnTo>
                  <a:pt x="13745398" y="11121277"/>
                </a:lnTo>
                <a:lnTo>
                  <a:pt x="0" y="111212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  <a:alphaModFix amt="6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Freeform 3"/>
          <p:cNvSpPr/>
          <p:nvPr/>
        </p:nvSpPr>
        <p:spPr>
          <a:xfrm>
            <a:off x="302040" y="3322080"/>
            <a:ext cx="4709520" cy="3642480"/>
          </a:xfrm>
          <a:custGeom>
            <a:avLst/>
            <a:gdLst>
              <a:gd name="textAreaLeft" fmla="*/ 0 w 4709520"/>
              <a:gd name="textAreaRight" fmla="*/ 4709880 w 4709520"/>
              <a:gd name="textAreaTop" fmla="*/ 0 h 3642480"/>
              <a:gd name="textAreaBottom" fmla="*/ 3642840 h 3642480"/>
            </a:gdLst>
            <a:ahLst/>
            <a:cxnLst/>
            <a:rect l="textAreaLeft" t="textAreaTop" r="textAreaRight" b="textAreaBottom"/>
            <a:pathLst>
              <a:path w="4709701" h="3642793">
                <a:moveTo>
                  <a:pt x="0" y="0"/>
                </a:moveTo>
                <a:lnTo>
                  <a:pt x="4709702" y="0"/>
                </a:lnTo>
                <a:lnTo>
                  <a:pt x="4709702" y="3642792"/>
                </a:lnTo>
                <a:lnTo>
                  <a:pt x="0" y="36427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TextBox 4"/>
          <p:cNvSpPr/>
          <p:nvPr/>
        </p:nvSpPr>
        <p:spPr>
          <a:xfrm>
            <a:off x="228600" y="533160"/>
            <a:ext cx="5943600" cy="21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8399"/>
              </a:lnSpc>
            </a:pPr>
            <a:r>
              <a:rPr b="1" lang="en-US" sz="6000" strike="noStrike" u="none">
                <a:solidFill>
                  <a:srgbClr val="120202"/>
                </a:solidFill>
                <a:effectLst/>
                <a:uFillTx/>
                <a:latin typeface="Roboto Bold"/>
                <a:ea typeface="Roboto Bold"/>
              </a:rPr>
              <a:t>TEAM AND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8399"/>
              </a:lnSpc>
            </a:pPr>
            <a:r>
              <a:rPr b="1" lang="en-US" sz="6000" strike="noStrike" u="none">
                <a:solidFill>
                  <a:srgbClr val="120202"/>
                </a:solidFill>
                <a:effectLst/>
                <a:uFillTx/>
                <a:latin typeface="Roboto Bold"/>
                <a:ea typeface="Roboto Bold"/>
              </a:rPr>
              <a:t> PARTNERS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TextBox 5"/>
          <p:cNvSpPr/>
          <p:nvPr/>
        </p:nvSpPr>
        <p:spPr>
          <a:xfrm>
            <a:off x="302040" y="7326720"/>
            <a:ext cx="5860080" cy="24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864"/>
              </a:lnSpc>
            </a:pPr>
            <a:r>
              <a:rPr b="0" lang="en-US" sz="2760" strike="noStrike" u="none">
                <a:solidFill>
                  <a:srgbClr val="120202"/>
                </a:solidFill>
                <a:effectLst/>
                <a:uFillTx/>
                <a:latin typeface="Roboto"/>
                <a:ea typeface="Roboto"/>
              </a:rPr>
              <a:t>                Founder &amp; CEO:</a:t>
            </a:r>
            <a:endParaRPr b="0" lang="en-US" sz="27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3864"/>
              </a:lnSpc>
            </a:pPr>
            <a:r>
              <a:rPr b="0" lang="en-US" sz="2760" strike="noStrike" u="none">
                <a:solidFill>
                  <a:srgbClr val="120202"/>
                </a:solidFill>
                <a:effectLst/>
                <a:uFillTx/>
                <a:latin typeface="Roboto"/>
                <a:ea typeface="Roboto"/>
              </a:rPr>
              <a:t>             Kashawn Coleman</a:t>
            </a:r>
            <a:endParaRPr b="0" lang="en-US" sz="27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3864"/>
              </a:lnSpc>
            </a:pPr>
            <a:r>
              <a:rPr b="0" lang="en-US" sz="2760" strike="noStrike" u="none">
                <a:solidFill>
                  <a:srgbClr val="120202"/>
                </a:solidFill>
                <a:effectLst/>
                <a:uFillTx/>
                <a:latin typeface="Roboto"/>
                <a:ea typeface="Roboto"/>
              </a:rPr>
              <a:t>military veteran, system planner, technical founder </a:t>
            </a:r>
            <a:endParaRPr b="0" lang="en-US" sz="27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3864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TextBox 6"/>
          <p:cNvSpPr/>
          <p:nvPr/>
        </p:nvSpPr>
        <p:spPr>
          <a:xfrm>
            <a:off x="11039400" y="7552800"/>
            <a:ext cx="5877000" cy="227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660"/>
              </a:lnSpc>
            </a:pPr>
            <a:r>
              <a:rPr b="1" lang="en-US" sz="2620" strike="noStrike" u="sng">
                <a:solidFill>
                  <a:srgbClr val="120202"/>
                </a:solidFill>
                <a:effectLst/>
                <a:uFillTx/>
                <a:latin typeface="Canva Sans Bold"/>
                <a:ea typeface="Canva Sans Bold"/>
              </a:rPr>
              <a:t>PROOF OF TRACTION:</a:t>
            </a:r>
            <a:endParaRPr b="0" lang="en-US" sz="26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564480" indent="-282240" algn="ctr" defTabSz="914400">
              <a:lnSpc>
                <a:spcPts val="3660"/>
              </a:lnSpc>
              <a:buClr>
                <a:srgbClr val="120202"/>
              </a:buClr>
              <a:buFont typeface="Arial"/>
              <a:buChar char="•"/>
            </a:pPr>
            <a:r>
              <a:rPr b="0" lang="en-US" sz="2620" strike="noStrike" u="none">
                <a:solidFill>
                  <a:srgbClr val="120202"/>
                </a:solidFill>
                <a:effectLst/>
                <a:uFillTx/>
                <a:latin typeface="Canva Sans"/>
                <a:ea typeface="Canva Sans"/>
              </a:rPr>
              <a:t>Hivepod BOM (build of materials)</a:t>
            </a:r>
            <a:endParaRPr b="0" lang="en-US" sz="26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564480" indent="-282240" algn="ctr" defTabSz="914400">
              <a:lnSpc>
                <a:spcPts val="3660"/>
              </a:lnSpc>
              <a:buClr>
                <a:srgbClr val="120202"/>
              </a:buClr>
              <a:buFont typeface="Arial"/>
              <a:buChar char="•"/>
            </a:pPr>
            <a:r>
              <a:rPr b="0" lang="en-US" sz="2620" strike="noStrike" u="none">
                <a:solidFill>
                  <a:srgbClr val="120202"/>
                </a:solidFill>
                <a:effectLst/>
                <a:uFillTx/>
                <a:latin typeface="Canva Sans"/>
                <a:ea typeface="Canva Sans"/>
              </a:rPr>
              <a:t>Cost model</a:t>
            </a:r>
            <a:endParaRPr b="0" lang="en-US" sz="26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564480" indent="-282240" algn="ctr" defTabSz="914400">
              <a:lnSpc>
                <a:spcPts val="3660"/>
              </a:lnSpc>
              <a:buClr>
                <a:srgbClr val="120202"/>
              </a:buClr>
              <a:buFont typeface="Arial"/>
              <a:buChar char="•"/>
            </a:pPr>
            <a:r>
              <a:rPr b="0" lang="en-US" sz="2620" strike="noStrike" u="none">
                <a:solidFill>
                  <a:srgbClr val="120202"/>
                </a:solidFill>
                <a:effectLst/>
                <a:uFillTx/>
                <a:latin typeface="Canva Sans"/>
                <a:ea typeface="Canva Sans"/>
              </a:rPr>
              <a:t>Site layout &amp; location</a:t>
            </a:r>
            <a:endParaRPr b="0" lang="en-US" sz="26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564480" indent="-282240" algn="ctr" defTabSz="914400">
              <a:lnSpc>
                <a:spcPts val="3660"/>
              </a:lnSpc>
              <a:buClr>
                <a:srgbClr val="120202"/>
              </a:buClr>
              <a:buFont typeface="Arial"/>
              <a:buChar char="•"/>
            </a:pPr>
            <a:r>
              <a:rPr b="0" lang="en-US" sz="2620" strike="noStrike" u="none">
                <a:solidFill>
                  <a:srgbClr val="120202"/>
                </a:solidFill>
                <a:effectLst/>
                <a:uFillTx/>
                <a:latin typeface="Canva Sans"/>
                <a:ea typeface="Canva Sans"/>
              </a:rPr>
              <a:t>Curated partner list</a:t>
            </a:r>
            <a:endParaRPr b="0" lang="en-US" sz="26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TextBox 7"/>
          <p:cNvSpPr/>
          <p:nvPr/>
        </p:nvSpPr>
        <p:spPr>
          <a:xfrm>
            <a:off x="11289960" y="141480"/>
            <a:ext cx="5626440" cy="9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7279"/>
              </a:lnSpc>
            </a:pPr>
            <a:r>
              <a:rPr b="1" lang="en-US" sz="5200" strike="noStrike" u="none">
                <a:solidFill>
                  <a:srgbClr val="120202"/>
                </a:solidFill>
                <a:effectLst/>
                <a:uFillTx/>
                <a:latin typeface="Canva Sans Bold"/>
                <a:ea typeface="Canva Sans Bold"/>
              </a:rPr>
              <a:t>Key Hires </a:t>
            </a:r>
            <a:endParaRPr b="0" lang="en-US" sz="5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TextBox 8"/>
          <p:cNvSpPr/>
          <p:nvPr/>
        </p:nvSpPr>
        <p:spPr>
          <a:xfrm>
            <a:off x="7463880" y="1484640"/>
            <a:ext cx="10854000" cy="365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1122840" indent="-561240" algn="ctr" defTabSz="914400">
              <a:lnSpc>
                <a:spcPts val="7279"/>
              </a:lnSpc>
              <a:buClr>
                <a:srgbClr val="120202"/>
              </a:buClr>
              <a:buFont typeface="OpenSymbol"/>
              <a:buAutoNum type="arabicPeriod"/>
            </a:pPr>
            <a:r>
              <a:rPr b="0" lang="en-US" sz="5200" strike="noStrike" u="none">
                <a:solidFill>
                  <a:srgbClr val="120202"/>
                </a:solidFill>
                <a:effectLst/>
                <a:uFillTx/>
                <a:latin typeface="Canva Sans"/>
                <a:ea typeface="Canva Sans"/>
              </a:rPr>
              <a:t>BMS Firmware developer</a:t>
            </a:r>
            <a:endParaRPr b="0" lang="en-US" sz="5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1122840" indent="-561240" algn="ctr" defTabSz="914400">
              <a:lnSpc>
                <a:spcPts val="7279"/>
              </a:lnSpc>
              <a:buClr>
                <a:srgbClr val="120202"/>
              </a:buClr>
              <a:buFont typeface="OpenSymbol"/>
              <a:buAutoNum type="arabicPeriod"/>
            </a:pPr>
            <a:r>
              <a:rPr b="0" lang="en-US" sz="5200" strike="noStrike" u="none">
                <a:solidFill>
                  <a:srgbClr val="120202"/>
                </a:solidFill>
                <a:effectLst/>
                <a:uFillTx/>
                <a:latin typeface="Canva Sans"/>
                <a:ea typeface="Canva Sans"/>
              </a:rPr>
              <a:t>  Electrical systems engineer</a:t>
            </a:r>
            <a:endParaRPr b="0" lang="en-US" sz="5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1122840" indent="-561240" algn="ctr" defTabSz="914400">
              <a:lnSpc>
                <a:spcPts val="7279"/>
              </a:lnSpc>
              <a:buClr>
                <a:srgbClr val="120202"/>
              </a:buClr>
              <a:buFont typeface="OpenSymbol"/>
              <a:buAutoNum type="arabicPeriod"/>
            </a:pPr>
            <a:r>
              <a:rPr b="0" lang="en-US" sz="5200" strike="noStrike" u="none">
                <a:solidFill>
                  <a:srgbClr val="120202"/>
                </a:solidFill>
                <a:effectLst/>
                <a:uFillTx/>
                <a:latin typeface="Canva Sans"/>
                <a:ea typeface="Canva Sans"/>
              </a:rPr>
              <a:t> Construction project manager</a:t>
            </a:r>
            <a:endParaRPr b="0" lang="en-US" sz="5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1122840" indent="-561240" algn="ctr" defTabSz="914400">
              <a:lnSpc>
                <a:spcPts val="7279"/>
              </a:lnSpc>
              <a:buClr>
                <a:srgbClr val="120202"/>
              </a:buClr>
              <a:buFont typeface="OpenSymbol"/>
              <a:buAutoNum type="arabicPeriod"/>
            </a:pPr>
            <a:r>
              <a:rPr b="0" lang="en-US" sz="5200" strike="noStrike" u="none">
                <a:solidFill>
                  <a:srgbClr val="120202"/>
                </a:solidFill>
                <a:effectLst/>
                <a:uFillTx/>
                <a:latin typeface="Canva Sans"/>
                <a:ea typeface="Canva Sans"/>
              </a:rPr>
              <a:t>Permitting consultant</a:t>
            </a:r>
            <a:endParaRPr b="0" lang="en-US" sz="5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AutoShape 2"/>
          <p:cNvSpPr/>
          <p:nvPr/>
        </p:nvSpPr>
        <p:spPr>
          <a:xfrm flipV="1">
            <a:off x="228600" y="3610440"/>
            <a:ext cx="16916400" cy="47160"/>
          </a:xfrm>
          <a:prstGeom prst="line">
            <a:avLst/>
          </a:prstGeom>
          <a:ln w="1428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2160" bIns="216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37" name="Group 3"/>
          <p:cNvGrpSpPr/>
          <p:nvPr/>
        </p:nvGrpSpPr>
        <p:grpSpPr>
          <a:xfrm>
            <a:off x="0" y="3429000"/>
            <a:ext cx="476640" cy="476640"/>
            <a:chOff x="0" y="3429000"/>
            <a:chExt cx="476640" cy="476640"/>
          </a:xfrm>
        </p:grpSpPr>
        <p:sp>
          <p:nvSpPr>
            <p:cNvPr id="138" name="Freeform 4"/>
            <p:cNvSpPr/>
            <p:nvPr/>
          </p:nvSpPr>
          <p:spPr>
            <a:xfrm>
              <a:off x="0" y="3429000"/>
              <a:ext cx="476640" cy="476640"/>
            </a:xfrm>
            <a:custGeom>
              <a:avLst/>
              <a:gdLst>
                <a:gd name="textAreaLeft" fmla="*/ 0 w 476640"/>
                <a:gd name="textAreaRight" fmla="*/ 477000 w 476640"/>
                <a:gd name="textAreaTop" fmla="*/ 0 h 476640"/>
                <a:gd name="textAreaBottom" fmla="*/ 477000 h 47664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9" name="TextBox 5"/>
            <p:cNvSpPr/>
            <p:nvPr/>
          </p:nvSpPr>
          <p:spPr>
            <a:xfrm>
              <a:off x="44640" y="3445560"/>
              <a:ext cx="387000" cy="41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942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40" name="Group 6"/>
          <p:cNvGrpSpPr/>
          <p:nvPr/>
        </p:nvGrpSpPr>
        <p:grpSpPr>
          <a:xfrm>
            <a:off x="2614320" y="3362040"/>
            <a:ext cx="476640" cy="476640"/>
            <a:chOff x="2614320" y="3362040"/>
            <a:chExt cx="476640" cy="476640"/>
          </a:xfrm>
        </p:grpSpPr>
        <p:sp>
          <p:nvSpPr>
            <p:cNvPr id="141" name="Freeform 7"/>
            <p:cNvSpPr/>
            <p:nvPr/>
          </p:nvSpPr>
          <p:spPr>
            <a:xfrm>
              <a:off x="2614320" y="3362040"/>
              <a:ext cx="476640" cy="476640"/>
            </a:xfrm>
            <a:custGeom>
              <a:avLst/>
              <a:gdLst>
                <a:gd name="textAreaLeft" fmla="*/ 0 w 476640"/>
                <a:gd name="textAreaRight" fmla="*/ 477000 w 476640"/>
                <a:gd name="textAreaTop" fmla="*/ 0 h 476640"/>
                <a:gd name="textAreaBottom" fmla="*/ 477000 h 47664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2" name="TextBox 8"/>
            <p:cNvSpPr/>
            <p:nvPr/>
          </p:nvSpPr>
          <p:spPr>
            <a:xfrm>
              <a:off x="2658960" y="3378600"/>
              <a:ext cx="387000" cy="41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942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43" name="Group 9"/>
          <p:cNvGrpSpPr/>
          <p:nvPr/>
        </p:nvGrpSpPr>
        <p:grpSpPr>
          <a:xfrm>
            <a:off x="5962320" y="3362040"/>
            <a:ext cx="476640" cy="476640"/>
            <a:chOff x="5962320" y="3362040"/>
            <a:chExt cx="476640" cy="476640"/>
          </a:xfrm>
        </p:grpSpPr>
        <p:sp>
          <p:nvSpPr>
            <p:cNvPr id="144" name="Freeform 10"/>
            <p:cNvSpPr/>
            <p:nvPr/>
          </p:nvSpPr>
          <p:spPr>
            <a:xfrm>
              <a:off x="5962320" y="3362040"/>
              <a:ext cx="476640" cy="476640"/>
            </a:xfrm>
            <a:custGeom>
              <a:avLst/>
              <a:gdLst>
                <a:gd name="textAreaLeft" fmla="*/ 0 w 476640"/>
                <a:gd name="textAreaRight" fmla="*/ 477000 w 476640"/>
                <a:gd name="textAreaTop" fmla="*/ 0 h 476640"/>
                <a:gd name="textAreaBottom" fmla="*/ 477000 h 47664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5" name="TextBox 11"/>
            <p:cNvSpPr/>
            <p:nvPr/>
          </p:nvSpPr>
          <p:spPr>
            <a:xfrm>
              <a:off x="6006960" y="3378600"/>
              <a:ext cx="387000" cy="41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942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46" name="Group 12"/>
          <p:cNvGrpSpPr/>
          <p:nvPr/>
        </p:nvGrpSpPr>
        <p:grpSpPr>
          <a:xfrm>
            <a:off x="9080640" y="3409560"/>
            <a:ext cx="476640" cy="476640"/>
            <a:chOff x="9080640" y="3409560"/>
            <a:chExt cx="476640" cy="476640"/>
          </a:xfrm>
        </p:grpSpPr>
        <p:sp>
          <p:nvSpPr>
            <p:cNvPr id="147" name="Freeform 13"/>
            <p:cNvSpPr/>
            <p:nvPr/>
          </p:nvSpPr>
          <p:spPr>
            <a:xfrm>
              <a:off x="9080640" y="3409560"/>
              <a:ext cx="476640" cy="476640"/>
            </a:xfrm>
            <a:custGeom>
              <a:avLst/>
              <a:gdLst>
                <a:gd name="textAreaLeft" fmla="*/ 0 w 476640"/>
                <a:gd name="textAreaRight" fmla="*/ 477000 w 476640"/>
                <a:gd name="textAreaTop" fmla="*/ 0 h 476640"/>
                <a:gd name="textAreaBottom" fmla="*/ 477000 h 47664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8" name="TextBox 14"/>
            <p:cNvSpPr/>
            <p:nvPr/>
          </p:nvSpPr>
          <p:spPr>
            <a:xfrm>
              <a:off x="9125280" y="3426120"/>
              <a:ext cx="387000" cy="41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942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49" name="Group 15"/>
          <p:cNvGrpSpPr/>
          <p:nvPr/>
        </p:nvGrpSpPr>
        <p:grpSpPr>
          <a:xfrm>
            <a:off x="12553560" y="3409560"/>
            <a:ext cx="476640" cy="476640"/>
            <a:chOff x="12553560" y="3409560"/>
            <a:chExt cx="476640" cy="476640"/>
          </a:xfrm>
        </p:grpSpPr>
        <p:sp>
          <p:nvSpPr>
            <p:cNvPr id="150" name="Freeform 16"/>
            <p:cNvSpPr/>
            <p:nvPr/>
          </p:nvSpPr>
          <p:spPr>
            <a:xfrm>
              <a:off x="12553560" y="3409560"/>
              <a:ext cx="476640" cy="476640"/>
            </a:xfrm>
            <a:custGeom>
              <a:avLst/>
              <a:gdLst>
                <a:gd name="textAreaLeft" fmla="*/ 0 w 476640"/>
                <a:gd name="textAreaRight" fmla="*/ 477000 w 476640"/>
                <a:gd name="textAreaTop" fmla="*/ 0 h 476640"/>
                <a:gd name="textAreaBottom" fmla="*/ 477000 h 47664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1" name="TextBox 17"/>
            <p:cNvSpPr/>
            <p:nvPr/>
          </p:nvSpPr>
          <p:spPr>
            <a:xfrm>
              <a:off x="12598200" y="3426120"/>
              <a:ext cx="387000" cy="41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942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52" name="Group 18"/>
          <p:cNvGrpSpPr/>
          <p:nvPr/>
        </p:nvGrpSpPr>
        <p:grpSpPr>
          <a:xfrm>
            <a:off x="16890840" y="3362400"/>
            <a:ext cx="476640" cy="476640"/>
            <a:chOff x="16890840" y="3362400"/>
            <a:chExt cx="476640" cy="476640"/>
          </a:xfrm>
        </p:grpSpPr>
        <p:sp>
          <p:nvSpPr>
            <p:cNvPr id="153" name="Freeform 19"/>
            <p:cNvSpPr/>
            <p:nvPr/>
          </p:nvSpPr>
          <p:spPr>
            <a:xfrm>
              <a:off x="16890840" y="3362400"/>
              <a:ext cx="476640" cy="476640"/>
            </a:xfrm>
            <a:custGeom>
              <a:avLst/>
              <a:gdLst>
                <a:gd name="textAreaLeft" fmla="*/ 0 w 476640"/>
                <a:gd name="textAreaRight" fmla="*/ 477000 w 476640"/>
                <a:gd name="textAreaTop" fmla="*/ 0 h 476640"/>
                <a:gd name="textAreaBottom" fmla="*/ 477000 h 47664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4" name="TextBox 20"/>
            <p:cNvSpPr/>
            <p:nvPr/>
          </p:nvSpPr>
          <p:spPr>
            <a:xfrm>
              <a:off x="16935840" y="3378960"/>
              <a:ext cx="387000" cy="41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942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155" name="TextBox 21"/>
          <p:cNvSpPr/>
          <p:nvPr/>
        </p:nvSpPr>
        <p:spPr>
          <a:xfrm>
            <a:off x="4335120" y="-46800"/>
            <a:ext cx="8848440" cy="10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8816"/>
              </a:lnSpc>
            </a:pPr>
            <a:r>
              <a:rPr b="0" lang="en-US" sz="6300" strike="noStrike" u="none">
                <a:solidFill>
                  <a:srgbClr val="000000"/>
                </a:solidFill>
                <a:effectLst/>
                <a:uFillTx/>
                <a:latin typeface="Canva Sans"/>
                <a:ea typeface="Canva Sans"/>
              </a:rPr>
              <a:t>Hive Timeline (months)</a:t>
            </a:r>
            <a:endParaRPr b="0" lang="en-US" sz="6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TextBox 22"/>
          <p:cNvSpPr/>
          <p:nvPr/>
        </p:nvSpPr>
        <p:spPr>
          <a:xfrm>
            <a:off x="0" y="1795320"/>
            <a:ext cx="615240" cy="156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2881"/>
              </a:lnSpc>
            </a:pPr>
            <a:r>
              <a:rPr b="1" lang="en-US" sz="9200" strike="noStrike" u="none">
                <a:solidFill>
                  <a:srgbClr val="000000"/>
                </a:solidFill>
                <a:effectLst/>
                <a:uFillTx/>
                <a:latin typeface="Canva Sans Bold"/>
                <a:ea typeface="Canva Sans Bold"/>
              </a:rPr>
              <a:t>1</a:t>
            </a:r>
            <a:endParaRPr b="0" lang="en-US" sz="9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TextBox 23"/>
          <p:cNvSpPr/>
          <p:nvPr/>
        </p:nvSpPr>
        <p:spPr>
          <a:xfrm>
            <a:off x="2614320" y="1900800"/>
            <a:ext cx="650520" cy="156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2881"/>
              </a:lnSpc>
            </a:pPr>
            <a:r>
              <a:rPr b="1" lang="en-US" sz="9200" strike="noStrike" u="none">
                <a:solidFill>
                  <a:srgbClr val="000000"/>
                </a:solidFill>
                <a:effectLst/>
                <a:uFillTx/>
                <a:latin typeface="Canva Sans Bold"/>
                <a:ea typeface="Canva Sans Bold"/>
              </a:rPr>
              <a:t>2</a:t>
            </a:r>
            <a:endParaRPr b="0" lang="en-US" sz="9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TextBox 24"/>
          <p:cNvSpPr/>
          <p:nvPr/>
        </p:nvSpPr>
        <p:spPr>
          <a:xfrm>
            <a:off x="5962320" y="1795320"/>
            <a:ext cx="690120" cy="156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2881"/>
              </a:lnSpc>
            </a:pPr>
            <a:r>
              <a:rPr b="1" lang="en-US" sz="9200" strike="noStrike" u="none">
                <a:solidFill>
                  <a:srgbClr val="000000"/>
                </a:solidFill>
                <a:effectLst/>
                <a:uFillTx/>
                <a:latin typeface="Canva Sans Bold"/>
                <a:ea typeface="Canva Sans Bold"/>
              </a:rPr>
              <a:t>3</a:t>
            </a:r>
            <a:endParaRPr b="0" lang="en-US" sz="9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TextBox 25"/>
          <p:cNvSpPr/>
          <p:nvPr/>
        </p:nvSpPr>
        <p:spPr>
          <a:xfrm>
            <a:off x="9557280" y="1795320"/>
            <a:ext cx="726480" cy="156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2881"/>
              </a:lnSpc>
            </a:pPr>
            <a:r>
              <a:rPr b="1" lang="en-US" sz="9200" strike="noStrike" u="none">
                <a:solidFill>
                  <a:srgbClr val="000000"/>
                </a:solidFill>
                <a:effectLst/>
                <a:uFillTx/>
                <a:latin typeface="Canva Sans Bold"/>
                <a:ea typeface="Canva Sans Bold"/>
              </a:rPr>
              <a:t>4</a:t>
            </a:r>
            <a:endParaRPr b="0" lang="en-US" sz="9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TextBox 26"/>
          <p:cNvSpPr/>
          <p:nvPr/>
        </p:nvSpPr>
        <p:spPr>
          <a:xfrm>
            <a:off x="13070880" y="1795320"/>
            <a:ext cx="702720" cy="156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2881"/>
              </a:lnSpc>
            </a:pPr>
            <a:r>
              <a:rPr b="1" lang="en-US" sz="9200" strike="noStrike" u="none">
                <a:solidFill>
                  <a:srgbClr val="000000"/>
                </a:solidFill>
                <a:effectLst/>
                <a:uFillTx/>
                <a:latin typeface="Canva Sans Bold"/>
                <a:ea typeface="Canva Sans Bold"/>
              </a:rPr>
              <a:t>5</a:t>
            </a:r>
            <a:endParaRPr b="0" lang="en-US" sz="9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TextBox 27"/>
          <p:cNvSpPr/>
          <p:nvPr/>
        </p:nvSpPr>
        <p:spPr>
          <a:xfrm>
            <a:off x="16133400" y="1795320"/>
            <a:ext cx="757440" cy="156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2881"/>
              </a:lnSpc>
            </a:pPr>
            <a:r>
              <a:rPr b="1" lang="en-US" sz="9200" strike="noStrike" u="none">
                <a:solidFill>
                  <a:srgbClr val="000000"/>
                </a:solidFill>
                <a:effectLst/>
                <a:uFillTx/>
                <a:latin typeface="Canva Sans Bold"/>
                <a:ea typeface="Canva Sans Bold"/>
              </a:rPr>
              <a:t>6</a:t>
            </a:r>
            <a:endParaRPr b="0" lang="en-US" sz="9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TextBox 28"/>
          <p:cNvSpPr/>
          <p:nvPr/>
        </p:nvSpPr>
        <p:spPr>
          <a:xfrm rot="2349000">
            <a:off x="-245880" y="5965200"/>
            <a:ext cx="4841280" cy="23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109"/>
              </a:lnSpc>
            </a:pPr>
            <a:r>
              <a:rPr b="0" lang="en-US" sz="4370" strike="noStrike" u="none">
                <a:solidFill>
                  <a:srgbClr val="000000"/>
                </a:solidFill>
                <a:effectLst/>
                <a:uFillTx/>
                <a:latin typeface="Canva Sans"/>
                <a:ea typeface="Canva Sans"/>
              </a:rPr>
              <a:t>Secure vendor,  land and finalize key components</a:t>
            </a:r>
            <a:endParaRPr b="0" lang="en-US" sz="43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" name="TextBox 29"/>
          <p:cNvSpPr/>
          <p:nvPr/>
        </p:nvSpPr>
        <p:spPr>
          <a:xfrm rot="2349000">
            <a:off x="2727000" y="5399280"/>
            <a:ext cx="4841280" cy="23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109"/>
              </a:lnSpc>
            </a:pPr>
            <a:r>
              <a:rPr b="0" lang="en-US" sz="4370" strike="noStrike" u="none">
                <a:solidFill>
                  <a:srgbClr val="000000"/>
                </a:solidFill>
                <a:effectLst/>
                <a:uFillTx/>
                <a:latin typeface="Canva Sans"/>
                <a:ea typeface="Canva Sans"/>
              </a:rPr>
              <a:t>Begin Hivepod prototyping &amp; BMS firmware </a:t>
            </a:r>
            <a:endParaRPr b="0" lang="en-US" sz="43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TextBox 30"/>
          <p:cNvSpPr/>
          <p:nvPr/>
        </p:nvSpPr>
        <p:spPr>
          <a:xfrm rot="2349000">
            <a:off x="5480640" y="5365080"/>
            <a:ext cx="4841280" cy="155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109"/>
              </a:lnSpc>
            </a:pPr>
            <a:r>
              <a:rPr b="0" lang="en-US" sz="4370" strike="noStrike" u="none">
                <a:solidFill>
                  <a:srgbClr val="000000"/>
                </a:solidFill>
                <a:effectLst/>
                <a:uFillTx/>
                <a:latin typeface="Canva Sans"/>
                <a:ea typeface="Canva Sans"/>
              </a:rPr>
              <a:t>Site Grading + Solar Mount Prep</a:t>
            </a:r>
            <a:endParaRPr b="0" lang="en-US" sz="43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TextBox 31"/>
          <p:cNvSpPr/>
          <p:nvPr/>
        </p:nvSpPr>
        <p:spPr>
          <a:xfrm rot="2349000">
            <a:off x="8175600" y="5468760"/>
            <a:ext cx="4841280" cy="155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109"/>
              </a:lnSpc>
            </a:pPr>
            <a:r>
              <a:rPr b="0" lang="en-US" sz="4370" strike="noStrike" u="none">
                <a:solidFill>
                  <a:srgbClr val="000000"/>
                </a:solidFill>
                <a:effectLst/>
                <a:uFillTx/>
                <a:latin typeface="Canva Sans"/>
                <a:ea typeface="Canva Sans"/>
              </a:rPr>
              <a:t>Build  structure &amp; layout</a:t>
            </a:r>
            <a:endParaRPr b="0" lang="en-US" sz="43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TextBox 32"/>
          <p:cNvSpPr/>
          <p:nvPr/>
        </p:nvSpPr>
        <p:spPr>
          <a:xfrm rot="2349000">
            <a:off x="11125440" y="5502240"/>
            <a:ext cx="4841280" cy="155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109"/>
              </a:lnSpc>
            </a:pPr>
            <a:r>
              <a:rPr b="0" lang="en-US" sz="4370" strike="noStrike" u="none">
                <a:solidFill>
                  <a:srgbClr val="000000"/>
                </a:solidFill>
                <a:effectLst/>
                <a:uFillTx/>
                <a:latin typeface="Canva Sans"/>
                <a:ea typeface="Canva Sans"/>
              </a:rPr>
              <a:t>Install equipment, &amp; stock</a:t>
            </a:r>
            <a:endParaRPr b="0" lang="en-US" sz="43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TextBox 33"/>
          <p:cNvSpPr/>
          <p:nvPr/>
        </p:nvSpPr>
        <p:spPr>
          <a:xfrm rot="2349000">
            <a:off x="13941000" y="4695840"/>
            <a:ext cx="4841280" cy="23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109"/>
              </a:lnSpc>
            </a:pPr>
            <a:r>
              <a:rPr b="0" lang="en-US" sz="4370" strike="noStrike" u="none">
                <a:solidFill>
                  <a:srgbClr val="000000"/>
                </a:solidFill>
                <a:effectLst/>
                <a:uFillTx/>
                <a:latin typeface="Canva Sans"/>
                <a:ea typeface="Canva Sans"/>
              </a:rPr>
              <a:t>Finalize construction &amp; launch </a:t>
            </a:r>
            <a:endParaRPr b="0" lang="en-US" sz="43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Freeform 2"/>
          <p:cNvSpPr/>
          <p:nvPr/>
        </p:nvSpPr>
        <p:spPr>
          <a:xfrm rot="16206600">
            <a:off x="3305160" y="1018440"/>
            <a:ext cx="10305720" cy="8229600"/>
          </a:xfrm>
          <a:custGeom>
            <a:avLst/>
            <a:gdLst>
              <a:gd name="textAreaLeft" fmla="*/ 0 w 10305720"/>
              <a:gd name="textAreaRight" fmla="*/ 10306080 w 10305720"/>
              <a:gd name="textAreaTop" fmla="*/ 0 h 8229600"/>
              <a:gd name="textAreaBottom" fmla="*/ 8229960 h 8229600"/>
            </a:gdLst>
            <a:ahLst/>
            <a:cxnLst/>
            <a:rect l="textAreaLeft" t="textAreaTop" r="textAreaRight" b="textAreaBottom"/>
            <a:pathLst>
              <a:path w="9881054" h="7994671">
                <a:moveTo>
                  <a:pt x="0" y="0"/>
                </a:moveTo>
                <a:lnTo>
                  <a:pt x="9881054" y="0"/>
                </a:lnTo>
                <a:lnTo>
                  <a:pt x="9881054" y="7994671"/>
                </a:lnTo>
                <a:lnTo>
                  <a:pt x="0" y="799467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Freeform 3"/>
          <p:cNvSpPr/>
          <p:nvPr/>
        </p:nvSpPr>
        <p:spPr>
          <a:xfrm>
            <a:off x="6305040" y="453600"/>
            <a:ext cx="6222960" cy="8406720"/>
          </a:xfrm>
          <a:custGeom>
            <a:avLst/>
            <a:gdLst>
              <a:gd name="textAreaLeft" fmla="*/ 0 w 6222960"/>
              <a:gd name="textAreaRight" fmla="*/ 6223320 w 6222960"/>
              <a:gd name="textAreaTop" fmla="*/ 0 h 8406720"/>
              <a:gd name="textAreaBottom" fmla="*/ 8407080 h 8406720"/>
            </a:gdLst>
            <a:ahLst/>
            <a:cxnLst/>
            <a:rect l="textAreaLeft" t="textAreaTop" r="textAreaRight" b="textAreaBottom"/>
            <a:pathLst>
              <a:path w="6223421" h="8406904">
                <a:moveTo>
                  <a:pt x="0" y="0"/>
                </a:moveTo>
                <a:lnTo>
                  <a:pt x="6223422" y="0"/>
                </a:lnTo>
                <a:lnTo>
                  <a:pt x="6223422" y="8406904"/>
                </a:lnTo>
                <a:lnTo>
                  <a:pt x="0" y="840690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alphaModFix amt="27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" name="TextBox 4"/>
          <p:cNvSpPr/>
          <p:nvPr/>
        </p:nvSpPr>
        <p:spPr>
          <a:xfrm>
            <a:off x="-685800" y="516960"/>
            <a:ext cx="6858000" cy="931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7333"/>
              </a:lnSpc>
            </a:pPr>
            <a:r>
              <a:rPr b="1" lang="en-US" sz="3200" strike="noStrike" u="none">
                <a:solidFill>
                  <a:srgbClr val="000000"/>
                </a:solidFill>
                <a:effectLst/>
                <a:uFillTx/>
                <a:latin typeface="Roboto Bold"/>
                <a:ea typeface="Roboto Bold"/>
              </a:rPr>
              <a:t>   Ask/return: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1131120" indent="-565560" algn="ctr" defTabSz="914400">
              <a:lnSpc>
                <a:spcPts val="7333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3200" strike="noStrike" u="none">
                <a:solidFill>
                  <a:srgbClr val="000000"/>
                </a:solidFill>
                <a:effectLst/>
                <a:uFillTx/>
                <a:latin typeface="Roboto Bold"/>
                <a:ea typeface="Roboto Bold"/>
              </a:rPr>
              <a:t>$750K=15.8% equity + your choice of return path 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7333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7333"/>
              </a:lnSpc>
            </a:pPr>
            <a:r>
              <a:rPr b="1" lang="en-US" sz="3200" strike="noStrike" u="none">
                <a:solidFill>
                  <a:srgbClr val="000000"/>
                </a:solidFill>
                <a:effectLst/>
                <a:uFillTx/>
                <a:latin typeface="Roboto Bold"/>
                <a:ea typeface="Roboto Bold"/>
              </a:rPr>
              <a:t>   Funding goals: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1131120" indent="-565560" algn="ctr" defTabSz="914400">
              <a:lnSpc>
                <a:spcPts val="7333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3200" strike="noStrike" u="none">
                <a:solidFill>
                  <a:srgbClr val="000000"/>
                </a:solidFill>
                <a:effectLst/>
                <a:uFillTx/>
                <a:latin typeface="Roboto Bold"/>
                <a:ea typeface="Roboto Bold"/>
              </a:rPr>
              <a:t>Finalize pod prototype, secure land, prepare rollout.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7333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TextBox 5"/>
          <p:cNvSpPr/>
          <p:nvPr/>
        </p:nvSpPr>
        <p:spPr>
          <a:xfrm>
            <a:off x="12801600" y="320040"/>
            <a:ext cx="5486040" cy="86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7551"/>
              </a:lnSpc>
            </a:pPr>
            <a:r>
              <a:rPr b="1" lang="en-US" sz="5400" strike="noStrike" u="none">
                <a:solidFill>
                  <a:srgbClr val="120202"/>
                </a:solidFill>
                <a:effectLst/>
                <a:uFillTx/>
                <a:latin typeface="Roboto Bold"/>
                <a:ea typeface="Roboto Bold"/>
              </a:rPr>
              <a:t>     </a:t>
            </a:r>
            <a:r>
              <a:rPr b="1" lang="en-US" sz="3600" strike="noStrike" u="none">
                <a:solidFill>
                  <a:srgbClr val="120202"/>
                </a:solidFill>
                <a:effectLst/>
                <a:uFillTx/>
                <a:latin typeface="Roboto Bold"/>
                <a:ea typeface="Roboto Bold"/>
              </a:rPr>
              <a:t>Timeline: 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1164600" indent="-582480" algn="ctr" defTabSz="914400">
              <a:lnSpc>
                <a:spcPts val="7551"/>
              </a:lnSpc>
              <a:buClr>
                <a:srgbClr val="120202"/>
              </a:buClr>
              <a:buFont typeface="Arial"/>
              <a:buChar char="•"/>
            </a:pPr>
            <a:r>
              <a:rPr b="1" lang="en-US" sz="3600" strike="noStrike" u="none">
                <a:solidFill>
                  <a:srgbClr val="120202"/>
                </a:solidFill>
                <a:effectLst/>
                <a:uFillTx/>
                <a:latin typeface="Roboto Bold"/>
                <a:ea typeface="Roboto Bold"/>
              </a:rPr>
              <a:t>Pilot ready in 6 months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7551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7551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7551"/>
              </a:lnSpc>
            </a:pPr>
            <a:r>
              <a:rPr b="1" lang="en-US" sz="3600" strike="noStrike" u="none">
                <a:solidFill>
                  <a:srgbClr val="120202"/>
                </a:solidFill>
                <a:effectLst/>
                <a:uFillTx/>
                <a:latin typeface="Roboto Bold"/>
                <a:ea typeface="Roboto Bold"/>
              </a:rPr>
              <a:t>      Key milestone: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1164600" indent="-582480" algn="ctr" defTabSz="914400">
              <a:lnSpc>
                <a:spcPts val="7551"/>
              </a:lnSpc>
              <a:buClr>
                <a:srgbClr val="120202"/>
              </a:buClr>
              <a:buFont typeface="Arial"/>
              <a:buChar char="•"/>
            </a:pPr>
            <a:r>
              <a:rPr b="1" lang="en-US" sz="3600" strike="noStrike" u="none">
                <a:solidFill>
                  <a:srgbClr val="120202"/>
                </a:solidFill>
                <a:effectLst/>
                <a:uFillTx/>
                <a:latin typeface="Roboto Bold"/>
                <a:ea typeface="Roboto Bold"/>
              </a:rPr>
              <a:t>First revenue in 9–12 month</a:t>
            </a:r>
            <a:r>
              <a:rPr b="1" lang="en-US" sz="3200" strike="noStrike" u="none">
                <a:solidFill>
                  <a:srgbClr val="120202"/>
                </a:solidFill>
                <a:effectLst/>
                <a:uFillTx/>
                <a:latin typeface="Roboto Bold"/>
                <a:ea typeface="Roboto Bold"/>
              </a:rPr>
              <a:t>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7551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TextBox 6"/>
          <p:cNvSpPr/>
          <p:nvPr/>
        </p:nvSpPr>
        <p:spPr>
          <a:xfrm>
            <a:off x="3429000" y="8860680"/>
            <a:ext cx="12927240" cy="14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1123"/>
              </a:lnSpc>
            </a:pPr>
            <a:r>
              <a:rPr b="1" lang="en-US" sz="7950" strike="noStrike" u="none">
                <a:solidFill>
                  <a:srgbClr val="000000"/>
                </a:solidFill>
                <a:effectLst/>
                <a:uFillTx/>
                <a:latin typeface="Canva Sans Bold"/>
                <a:ea typeface="Canva Sans Bold"/>
              </a:rPr>
              <a:t>Join the Journey </a:t>
            </a:r>
            <a:endParaRPr b="0" lang="en-US" sz="79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2"/>
          <p:cNvSpPr/>
          <p:nvPr/>
        </p:nvSpPr>
        <p:spPr>
          <a:xfrm rot="10807200">
            <a:off x="-3418200" y="-457200"/>
            <a:ext cx="13007880" cy="11201760"/>
          </a:xfrm>
          <a:custGeom>
            <a:avLst/>
            <a:gdLst>
              <a:gd name="textAreaLeft" fmla="*/ 0 w 13007880"/>
              <a:gd name="textAreaRight" fmla="*/ 13008240 w 13007880"/>
              <a:gd name="textAreaTop" fmla="*/ 0 h 11201760"/>
              <a:gd name="textAreaBottom" fmla="*/ 11202120 h 11201760"/>
            </a:gdLst>
            <a:ahLst/>
            <a:cxnLst/>
            <a:rect l="textAreaLeft" t="textAreaTop" r="textAreaRight" b="textAreaBottom"/>
            <a:pathLst>
              <a:path w="13008117" h="10524749">
                <a:moveTo>
                  <a:pt x="0" y="0"/>
                </a:moveTo>
                <a:lnTo>
                  <a:pt x="13008117" y="0"/>
                </a:lnTo>
                <a:lnTo>
                  <a:pt x="13008117" y="10524748"/>
                </a:lnTo>
                <a:lnTo>
                  <a:pt x="0" y="1052474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  <a:alphaModFix amt="6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9" name="Picture 3" descr=""/>
          <p:cNvPicPr/>
          <p:nvPr/>
        </p:nvPicPr>
        <p:blipFill>
          <a:blip r:embed="rId3"/>
          <a:stretch/>
        </p:blipFill>
        <p:spPr>
          <a:xfrm>
            <a:off x="8152920" y="-991080"/>
            <a:ext cx="11126160" cy="11894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" name="TextBox 4"/>
          <p:cNvSpPr/>
          <p:nvPr/>
        </p:nvSpPr>
        <p:spPr>
          <a:xfrm>
            <a:off x="551160" y="228600"/>
            <a:ext cx="5717160" cy="151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055"/>
              </a:lnSpc>
            </a:pPr>
            <a:r>
              <a:rPr b="1" lang="en-US" sz="4330" strike="noStrike" u="none">
                <a:solidFill>
                  <a:srgbClr val="120202"/>
                </a:solidFill>
                <a:effectLst/>
                <a:uFillTx/>
                <a:latin typeface="Roboto Bold"/>
                <a:ea typeface="Roboto Bold"/>
              </a:rPr>
              <a:t>EVS ARE OUTPACING INFRASTRUCTURE</a:t>
            </a:r>
            <a:endParaRPr b="0" lang="en-US" sz="4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TextBox 5"/>
          <p:cNvSpPr/>
          <p:nvPr/>
        </p:nvSpPr>
        <p:spPr>
          <a:xfrm>
            <a:off x="-410760" y="2973600"/>
            <a:ext cx="7725960" cy="649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876960" indent="-438480" defTabSz="914400">
              <a:lnSpc>
                <a:spcPts val="5686"/>
              </a:lnSpc>
              <a:buClr>
                <a:srgbClr val="120202"/>
              </a:buClr>
              <a:buFont typeface="Arial"/>
              <a:buChar char="•"/>
            </a:pPr>
            <a:r>
              <a:rPr b="0" lang="en-US" sz="4059" strike="noStrike" u="none">
                <a:solidFill>
                  <a:srgbClr val="120202"/>
                </a:solidFill>
                <a:effectLst/>
                <a:uFillTx/>
                <a:latin typeface="Roboto"/>
                <a:ea typeface="Roboto"/>
              </a:rPr>
              <a:t>EV ownership is booming but infrastructure is lagging</a:t>
            </a:r>
            <a:endParaRPr b="0" lang="en-US" sz="405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76960" indent="-438480" defTabSz="914400">
              <a:lnSpc>
                <a:spcPts val="5686"/>
              </a:lnSpc>
              <a:buClr>
                <a:srgbClr val="120202"/>
              </a:buClr>
              <a:buFont typeface="Arial"/>
              <a:buChar char="•"/>
            </a:pPr>
            <a:r>
              <a:rPr b="1" lang="en-US" sz="4059" strike="noStrike" u="none">
                <a:solidFill>
                  <a:srgbClr val="120202"/>
                </a:solidFill>
                <a:effectLst/>
                <a:uFillTx/>
                <a:latin typeface="Roboto Bold"/>
                <a:ea typeface="Roboto Bold"/>
              </a:rPr>
              <a:t>Over 40% of U.S. counties have zero level 3 chargers</a:t>
            </a:r>
            <a:endParaRPr b="0" lang="en-US" sz="405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76960" indent="-438480" defTabSz="914400">
              <a:lnSpc>
                <a:spcPts val="5686"/>
              </a:lnSpc>
              <a:buClr>
                <a:srgbClr val="120202"/>
              </a:buClr>
              <a:buFont typeface="Arial"/>
              <a:buChar char="•"/>
            </a:pPr>
            <a:r>
              <a:rPr b="0" lang="en-US" sz="4059" strike="noStrike" u="none">
                <a:solidFill>
                  <a:srgbClr val="120202"/>
                </a:solidFill>
                <a:effectLst/>
                <a:uFillTx/>
                <a:latin typeface="Roboto"/>
                <a:ea typeface="Roboto"/>
              </a:rPr>
              <a:t>Nearly all public chargers are tied directly to the grid</a:t>
            </a:r>
            <a:endParaRPr b="0" lang="en-US" sz="405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TextBox 6"/>
          <p:cNvSpPr/>
          <p:nvPr/>
        </p:nvSpPr>
        <p:spPr>
          <a:xfrm>
            <a:off x="9144000" y="9864720"/>
            <a:ext cx="6883200" cy="4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498"/>
              </a:lnSpc>
            </a:pPr>
            <a:r>
              <a:rPr b="0" lang="en-US" sz="2500" strike="noStrike" u="none">
                <a:solidFill>
                  <a:srgbClr val="120202"/>
                </a:solidFill>
                <a:effectLst/>
                <a:uFillTx/>
                <a:latin typeface="Roboto"/>
                <a:ea typeface="Roboto"/>
              </a:rPr>
              <a:t>SOURCE: IEA, DOE, EVADOPTION.COM</a:t>
            </a:r>
            <a:endParaRPr b="0" lang="en-US" sz="2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2"/>
          <p:cNvSpPr/>
          <p:nvPr/>
        </p:nvSpPr>
        <p:spPr>
          <a:xfrm rot="10870800">
            <a:off x="7352280" y="-1944360"/>
            <a:ext cx="11073240" cy="8958960"/>
          </a:xfrm>
          <a:custGeom>
            <a:avLst/>
            <a:gdLst>
              <a:gd name="textAreaLeft" fmla="*/ 0 w 11073240"/>
              <a:gd name="textAreaRight" fmla="*/ 11073600 w 11073240"/>
              <a:gd name="textAreaTop" fmla="*/ 0 h 8958960"/>
              <a:gd name="textAreaBottom" fmla="*/ 8959320 h 8958960"/>
            </a:gdLst>
            <a:ahLst/>
            <a:cxnLst/>
            <a:rect l="textAreaLeft" t="textAreaTop" r="textAreaRight" b="textAreaBottom"/>
            <a:pathLst>
              <a:path w="11073522" h="8959486">
                <a:moveTo>
                  <a:pt x="0" y="0"/>
                </a:moveTo>
                <a:lnTo>
                  <a:pt x="11073523" y="0"/>
                </a:lnTo>
                <a:lnTo>
                  <a:pt x="11073523" y="8959487"/>
                </a:lnTo>
                <a:lnTo>
                  <a:pt x="0" y="895948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  <a:alphaModFix amt="6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Freeform 3"/>
          <p:cNvSpPr/>
          <p:nvPr/>
        </p:nvSpPr>
        <p:spPr>
          <a:xfrm>
            <a:off x="-217800" y="0"/>
            <a:ext cx="10252800" cy="10252800"/>
          </a:xfrm>
          <a:custGeom>
            <a:avLst/>
            <a:gdLst>
              <a:gd name="textAreaLeft" fmla="*/ 0 w 10252800"/>
              <a:gd name="textAreaRight" fmla="*/ 10253160 w 10252800"/>
              <a:gd name="textAreaTop" fmla="*/ 0 h 10252800"/>
              <a:gd name="textAreaBottom" fmla="*/ 10253160 h 10252800"/>
            </a:gdLst>
            <a:ahLst/>
            <a:cxnLst/>
            <a:rect l="textAreaLeft" t="textAreaTop" r="textAreaRight" b="textAreaBottom"/>
            <a:pathLst>
              <a:path w="10253095" h="10253095">
                <a:moveTo>
                  <a:pt x="0" y="0"/>
                </a:moveTo>
                <a:lnTo>
                  <a:pt x="10253095" y="0"/>
                </a:lnTo>
                <a:lnTo>
                  <a:pt x="10253095" y="10253095"/>
                </a:lnTo>
                <a:lnTo>
                  <a:pt x="0" y="1025309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alphaModFix amt="89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TextBox 4"/>
          <p:cNvSpPr/>
          <p:nvPr/>
        </p:nvSpPr>
        <p:spPr>
          <a:xfrm>
            <a:off x="10539000" y="-151560"/>
            <a:ext cx="5691600" cy="426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8399"/>
              </a:lnSpc>
            </a:pPr>
            <a:r>
              <a:rPr b="1" lang="en-US" sz="6000" strike="noStrike" u="none">
                <a:solidFill>
                  <a:srgbClr val="120202"/>
                </a:solidFill>
                <a:effectLst/>
                <a:uFillTx/>
                <a:latin typeface="Roboto Bold"/>
                <a:ea typeface="Roboto Bold"/>
              </a:rPr>
              <a:t>SOLUTION: 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8399"/>
              </a:lnSpc>
            </a:pPr>
            <a:r>
              <a:rPr b="1" lang="en-US" sz="6000" strike="noStrike" u="none">
                <a:solidFill>
                  <a:srgbClr val="120202"/>
                </a:solidFill>
                <a:effectLst/>
                <a:uFillTx/>
                <a:latin typeface="Roboto Bold"/>
                <a:ea typeface="Roboto Bold"/>
              </a:rPr>
              <a:t>THE 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8399"/>
              </a:lnSpc>
            </a:pPr>
            <a:r>
              <a:rPr b="1" lang="en-US" sz="6000" strike="noStrike" u="none">
                <a:solidFill>
                  <a:srgbClr val="120202"/>
                </a:solidFill>
                <a:effectLst/>
                <a:uFillTx/>
                <a:latin typeface="Roboto Bold"/>
                <a:ea typeface="Roboto Bold"/>
              </a:rPr>
              <a:t>HIVE POWER 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8399"/>
              </a:lnSpc>
            </a:pPr>
            <a:r>
              <a:rPr b="1" lang="en-US" sz="6000" strike="noStrike" u="none">
                <a:solidFill>
                  <a:srgbClr val="120202"/>
                </a:solidFill>
                <a:effectLst/>
                <a:uFillTx/>
                <a:latin typeface="Roboto Bold"/>
                <a:ea typeface="Roboto Bold"/>
              </a:rPr>
              <a:t>STATION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TextBox 5"/>
          <p:cNvSpPr/>
          <p:nvPr/>
        </p:nvSpPr>
        <p:spPr>
          <a:xfrm>
            <a:off x="9929880" y="3980880"/>
            <a:ext cx="7102800" cy="270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60240" indent="-330120" defTabSz="914400">
              <a:lnSpc>
                <a:spcPts val="4280"/>
              </a:lnSpc>
              <a:buClr>
                <a:srgbClr val="120202"/>
              </a:buClr>
              <a:buFont typeface="Arial"/>
              <a:buChar char="•"/>
            </a:pPr>
            <a:r>
              <a:rPr b="0" lang="en-US" sz="3060" strike="noStrike" u="none">
                <a:solidFill>
                  <a:srgbClr val="120202"/>
                </a:solidFill>
                <a:effectLst/>
                <a:uFillTx/>
                <a:latin typeface="Roboto"/>
                <a:ea typeface="Roboto"/>
              </a:rPr>
              <a:t>Off-grid EV charging</a:t>
            </a:r>
            <a:endParaRPr b="0" lang="en-US" sz="30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60240" indent="-330120" defTabSz="914400">
              <a:lnSpc>
                <a:spcPts val="4280"/>
              </a:lnSpc>
              <a:buClr>
                <a:srgbClr val="120202"/>
              </a:buClr>
              <a:buFont typeface="Arial"/>
              <a:buChar char="•"/>
            </a:pPr>
            <a:r>
              <a:rPr b="0" lang="en-US" sz="3060" strike="noStrike" u="none">
                <a:solidFill>
                  <a:srgbClr val="120202"/>
                </a:solidFill>
                <a:effectLst/>
                <a:uFillTx/>
                <a:latin typeface="Roboto"/>
                <a:ea typeface="Roboto"/>
              </a:rPr>
              <a:t>combines solar, kinetic, and battery energies</a:t>
            </a:r>
            <a:endParaRPr b="0" lang="en-US" sz="30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60240" indent="-330120" defTabSz="914400">
              <a:lnSpc>
                <a:spcPts val="4280"/>
              </a:lnSpc>
              <a:buClr>
                <a:srgbClr val="120202"/>
              </a:buClr>
              <a:buFont typeface="Arial"/>
              <a:buChar char="•"/>
            </a:pPr>
            <a:r>
              <a:rPr b="0" lang="en-US" sz="3060" strike="noStrike" u="none">
                <a:solidFill>
                  <a:srgbClr val="120202"/>
                </a:solidFill>
                <a:effectLst/>
                <a:uFillTx/>
                <a:latin typeface="Roboto"/>
                <a:ea typeface="Roboto"/>
              </a:rPr>
              <a:t>services 150-200 EVs daily</a:t>
            </a:r>
            <a:endParaRPr b="0" lang="en-US" sz="30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60240" indent="-330120" defTabSz="914400">
              <a:lnSpc>
                <a:spcPts val="4280"/>
              </a:lnSpc>
              <a:buClr>
                <a:srgbClr val="120202"/>
              </a:buClr>
              <a:buFont typeface="Arial"/>
              <a:buChar char="•"/>
            </a:pPr>
            <a:r>
              <a:rPr b="1" lang="en-US" sz="3060" strike="noStrike" u="none">
                <a:solidFill>
                  <a:srgbClr val="120202"/>
                </a:solidFill>
                <a:effectLst/>
                <a:uFillTx/>
                <a:latin typeface="Roboto Bold"/>
                <a:ea typeface="Roboto Bold"/>
              </a:rPr>
              <a:t>NO grid hookup</a:t>
            </a:r>
            <a:endParaRPr b="0" lang="en-US" sz="30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TextBox 6"/>
          <p:cNvSpPr/>
          <p:nvPr/>
        </p:nvSpPr>
        <p:spPr>
          <a:xfrm>
            <a:off x="10556280" y="8487000"/>
            <a:ext cx="7492320" cy="180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813"/>
              </a:lnSpc>
            </a:pPr>
            <a:r>
              <a:rPr b="0" lang="en-US" sz="3440" strike="noStrike" u="none">
                <a:solidFill>
                  <a:srgbClr val="120202"/>
                </a:solidFill>
                <a:effectLst/>
                <a:uFillTx/>
                <a:latin typeface="Canva Sans"/>
                <a:ea typeface="Canva Sans"/>
              </a:rPr>
              <a:t>No other EV charging company offers off-grid energy + retail + swap logic under $1M per site.”</a:t>
            </a:r>
            <a:endParaRPr b="0" lang="en-US" sz="34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TextBox 7"/>
          <p:cNvSpPr/>
          <p:nvPr/>
        </p:nvSpPr>
        <p:spPr>
          <a:xfrm>
            <a:off x="10287000" y="6656400"/>
            <a:ext cx="7792200" cy="8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7279"/>
              </a:lnSpc>
            </a:pPr>
            <a:r>
              <a:rPr b="1" lang="en-US" sz="5200" strike="noStrike" u="none">
                <a:solidFill>
                  <a:srgbClr val="120202"/>
                </a:solidFill>
                <a:effectLst/>
                <a:uFillTx/>
                <a:latin typeface="Canva Sans Bold"/>
                <a:ea typeface="Canva Sans Bold"/>
              </a:rPr>
              <a:t>Competitive Advantage:</a:t>
            </a:r>
            <a:endParaRPr b="0" lang="en-US" sz="5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reeform 2"/>
          <p:cNvSpPr/>
          <p:nvPr/>
        </p:nvSpPr>
        <p:spPr>
          <a:xfrm>
            <a:off x="8001000" y="-360"/>
            <a:ext cx="10287000" cy="10287000"/>
          </a:xfrm>
          <a:custGeom>
            <a:avLst/>
            <a:gdLst>
              <a:gd name="textAreaLeft" fmla="*/ 0 w 10287000"/>
              <a:gd name="textAreaRight" fmla="*/ 10287360 w 10287000"/>
              <a:gd name="textAreaTop" fmla="*/ 0 h 10287000"/>
              <a:gd name="textAreaBottom" fmla="*/ 10287360 h 10287000"/>
            </a:gdLst>
            <a:ahLst/>
            <a:cxnLst/>
            <a:rect l="textAreaLeft" t="textAreaTop" r="textAreaRight" b="textAreaBottom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Freeform 3"/>
          <p:cNvSpPr/>
          <p:nvPr/>
        </p:nvSpPr>
        <p:spPr>
          <a:xfrm rot="5400000">
            <a:off x="-3303000" y="102240"/>
            <a:ext cx="13047840" cy="10556640"/>
          </a:xfrm>
          <a:custGeom>
            <a:avLst/>
            <a:gdLst>
              <a:gd name="textAreaLeft" fmla="*/ 0 w 13047840"/>
              <a:gd name="textAreaRight" fmla="*/ 13048200 w 13047840"/>
              <a:gd name="textAreaTop" fmla="*/ 0 h 10556640"/>
              <a:gd name="textAreaBottom" fmla="*/ 10557000 h 10556640"/>
            </a:gdLst>
            <a:ahLst/>
            <a:cxnLst/>
            <a:rect l="textAreaLeft" t="textAreaTop" r="textAreaRight" b="textAreaBottom"/>
            <a:pathLst>
              <a:path w="13048099" h="10557098">
                <a:moveTo>
                  <a:pt x="0" y="0"/>
                </a:moveTo>
                <a:lnTo>
                  <a:pt x="13048098" y="0"/>
                </a:lnTo>
                <a:lnTo>
                  <a:pt x="13048098" y="10557098"/>
                </a:lnTo>
                <a:lnTo>
                  <a:pt x="0" y="1055709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  <a:alphaModFix amt="6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1" name="Group 4"/>
          <p:cNvGrpSpPr/>
          <p:nvPr/>
        </p:nvGrpSpPr>
        <p:grpSpPr>
          <a:xfrm>
            <a:off x="10991520" y="8289360"/>
            <a:ext cx="2826720" cy="968760"/>
            <a:chOff x="10991520" y="8289360"/>
            <a:chExt cx="2826720" cy="968760"/>
          </a:xfrm>
        </p:grpSpPr>
        <p:sp>
          <p:nvSpPr>
            <p:cNvPr id="82" name="Freeform 5"/>
            <p:cNvSpPr/>
            <p:nvPr/>
          </p:nvSpPr>
          <p:spPr>
            <a:xfrm>
              <a:off x="10991520" y="8470080"/>
              <a:ext cx="2826720" cy="787680"/>
            </a:xfrm>
            <a:custGeom>
              <a:avLst/>
              <a:gdLst>
                <a:gd name="textAreaLeft" fmla="*/ 0 w 2826720"/>
                <a:gd name="textAreaRight" fmla="*/ 2827080 w 2826720"/>
                <a:gd name="textAreaTop" fmla="*/ 0 h 787680"/>
                <a:gd name="textAreaBottom" fmla="*/ 788040 h 787680"/>
              </a:gdLst>
              <a:ahLst/>
              <a:cxnLst/>
              <a:rect l="textAreaLeft" t="textAreaTop" r="textAreaRight" b="textAreaBottom"/>
              <a:pathLst>
                <a:path w="744547" h="207574">
                  <a:moveTo>
                    <a:pt x="103787" y="0"/>
                  </a:moveTo>
                  <a:lnTo>
                    <a:pt x="640760" y="0"/>
                  </a:lnTo>
                  <a:cubicBezTo>
                    <a:pt x="698080" y="0"/>
                    <a:pt x="744547" y="46467"/>
                    <a:pt x="744547" y="103787"/>
                  </a:cubicBezTo>
                  <a:lnTo>
                    <a:pt x="744547" y="103787"/>
                  </a:lnTo>
                  <a:cubicBezTo>
                    <a:pt x="744547" y="161107"/>
                    <a:pt x="698080" y="207574"/>
                    <a:pt x="640760" y="207574"/>
                  </a:cubicBezTo>
                  <a:lnTo>
                    <a:pt x="103787" y="207574"/>
                  </a:lnTo>
                  <a:cubicBezTo>
                    <a:pt x="46467" y="207574"/>
                    <a:pt x="0" y="161107"/>
                    <a:pt x="0" y="103787"/>
                  </a:cubicBezTo>
                  <a:lnTo>
                    <a:pt x="0" y="103787"/>
                  </a:lnTo>
                  <a:cubicBezTo>
                    <a:pt x="0" y="46467"/>
                    <a:pt x="46467" y="0"/>
                    <a:pt x="103787" y="0"/>
                  </a:cubicBezTo>
                  <a:close/>
                </a:path>
              </a:pathLst>
            </a:custGeom>
            <a:solidFill>
              <a:srgbClr val="f9ef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3" name="TextBox 6"/>
            <p:cNvSpPr/>
            <p:nvPr/>
          </p:nvSpPr>
          <p:spPr>
            <a:xfrm>
              <a:off x="10991520" y="8289360"/>
              <a:ext cx="2826720" cy="96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942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84" name="TextBox 7"/>
          <p:cNvSpPr/>
          <p:nvPr/>
        </p:nvSpPr>
        <p:spPr>
          <a:xfrm>
            <a:off x="631440" y="686520"/>
            <a:ext cx="6930000" cy="163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2881"/>
              </a:lnSpc>
            </a:pPr>
            <a:r>
              <a:rPr b="1" lang="en-US" sz="9200" strike="noStrike" u="none">
                <a:solidFill>
                  <a:srgbClr val="000000"/>
                </a:solidFill>
                <a:effectLst/>
                <a:uFillTx/>
                <a:latin typeface="Canva Sans Bold"/>
                <a:ea typeface="Canva Sans Bold"/>
              </a:rPr>
              <a:t>Why now?</a:t>
            </a:r>
            <a:endParaRPr b="0" lang="en-US" sz="9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TextBox 8"/>
          <p:cNvSpPr/>
          <p:nvPr/>
        </p:nvSpPr>
        <p:spPr>
          <a:xfrm>
            <a:off x="0" y="3200400"/>
            <a:ext cx="8229600" cy="63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70760" indent="-385560" algn="ctr" defTabSz="914400">
              <a:lnSpc>
                <a:spcPts val="4997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570" strike="noStrike" u="none">
                <a:solidFill>
                  <a:srgbClr val="000000"/>
                </a:solidFill>
                <a:effectLst/>
                <a:uFillTx/>
                <a:latin typeface="Canva Sans"/>
                <a:ea typeface="Canva Sans"/>
              </a:rPr>
              <a:t> EV demand is growing 3x faster than charging</a:t>
            </a:r>
            <a:endParaRPr b="0" lang="en-US" sz="35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70760" indent="-385560" algn="ctr" defTabSz="914400">
              <a:lnSpc>
                <a:spcPts val="4997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570" strike="noStrike" u="none">
                <a:solidFill>
                  <a:srgbClr val="000000"/>
                </a:solidFill>
                <a:effectLst/>
                <a:uFillTx/>
                <a:latin typeface="Canva Sans"/>
                <a:ea typeface="Canva Sans"/>
              </a:rPr>
              <a:t>Traditional EV sites cost $1 - $2M just to install charger and they are still tied to the grid</a:t>
            </a:r>
            <a:endParaRPr b="0" lang="en-US" sz="35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70760" indent="-385560" algn="ctr" defTabSz="914400">
              <a:lnSpc>
                <a:spcPts val="4997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570" strike="noStrike" u="none">
                <a:solidFill>
                  <a:srgbClr val="000000"/>
                </a:solidFill>
                <a:effectLst/>
                <a:uFillTx/>
                <a:latin typeface="Canva Sans"/>
                <a:ea typeface="Canva Sans"/>
              </a:rPr>
              <a:t> </a:t>
            </a:r>
            <a:endParaRPr b="0" lang="en-US" sz="35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70760" indent="-385560" algn="ctr" defTabSz="914400">
              <a:lnSpc>
                <a:spcPts val="4997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3570" strike="noStrike" u="none">
                <a:solidFill>
                  <a:srgbClr val="000000"/>
                </a:solidFill>
                <a:effectLst/>
                <a:uFillTx/>
                <a:latin typeface="Canva Sans Bold"/>
                <a:ea typeface="Canva Sans Bold"/>
              </a:rPr>
              <a:t>Texas alone is receiving $407M in funding to deploy charging solutions but lacks agile, off-grid partners</a:t>
            </a:r>
            <a:endParaRPr b="0" lang="en-US" sz="35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2"/>
          <p:cNvSpPr/>
          <p:nvPr/>
        </p:nvSpPr>
        <p:spPr>
          <a:xfrm rot="14569800">
            <a:off x="-1851480" y="-358560"/>
            <a:ext cx="11073240" cy="8958960"/>
          </a:xfrm>
          <a:custGeom>
            <a:avLst/>
            <a:gdLst>
              <a:gd name="textAreaLeft" fmla="*/ 0 w 11073240"/>
              <a:gd name="textAreaRight" fmla="*/ 11073600 w 11073240"/>
              <a:gd name="textAreaTop" fmla="*/ 0 h 8958960"/>
              <a:gd name="textAreaBottom" fmla="*/ 8959320 h 8958960"/>
            </a:gdLst>
            <a:ahLst/>
            <a:cxnLst/>
            <a:rect l="textAreaLeft" t="textAreaTop" r="textAreaRight" b="textAreaBottom"/>
            <a:pathLst>
              <a:path w="11073522" h="8959486">
                <a:moveTo>
                  <a:pt x="0" y="0"/>
                </a:moveTo>
                <a:lnTo>
                  <a:pt x="11073523" y="0"/>
                </a:lnTo>
                <a:lnTo>
                  <a:pt x="11073523" y="8959487"/>
                </a:lnTo>
                <a:lnTo>
                  <a:pt x="0" y="895948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TextBox 3"/>
          <p:cNvSpPr/>
          <p:nvPr/>
        </p:nvSpPr>
        <p:spPr>
          <a:xfrm>
            <a:off x="1028880" y="1533960"/>
            <a:ext cx="5788440" cy="21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8399"/>
              </a:lnSpc>
            </a:pPr>
            <a:r>
              <a:rPr b="1" lang="en-US" sz="6000" strike="noStrike" u="none">
                <a:solidFill>
                  <a:srgbClr val="120202"/>
                </a:solidFill>
                <a:effectLst/>
                <a:uFillTx/>
                <a:latin typeface="Roboto Bold"/>
                <a:ea typeface="Roboto Bold"/>
              </a:rPr>
              <a:t>CURRENT VS HIVESTATION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TextBox 4"/>
          <p:cNvSpPr/>
          <p:nvPr/>
        </p:nvSpPr>
        <p:spPr>
          <a:xfrm>
            <a:off x="1227600" y="3814560"/>
            <a:ext cx="2861280" cy="373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705"/>
              </a:lnSpc>
            </a:pPr>
            <a:r>
              <a:rPr b="0" lang="en-US" sz="2640" strike="noStrike" u="none">
                <a:solidFill>
                  <a:srgbClr val="120202"/>
                </a:solidFill>
                <a:effectLst/>
                <a:uFillTx/>
                <a:latin typeface="Roboto"/>
                <a:ea typeface="Roboto"/>
              </a:rPr>
              <a:t>Traditional EV</a:t>
            </a:r>
            <a:endParaRPr b="0" lang="en-US" sz="26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571320" indent="-285480" defTabSz="914400">
              <a:lnSpc>
                <a:spcPts val="3705"/>
              </a:lnSpc>
              <a:buClr>
                <a:srgbClr val="120202"/>
              </a:buClr>
              <a:buFont typeface="Arial"/>
              <a:buChar char="•"/>
            </a:pPr>
            <a:r>
              <a:rPr b="0" lang="en-US" sz="2640" strike="noStrike" u="none">
                <a:solidFill>
                  <a:srgbClr val="120202"/>
                </a:solidFill>
                <a:effectLst/>
                <a:uFillTx/>
                <a:latin typeface="Roboto"/>
                <a:ea typeface="Roboto"/>
              </a:rPr>
              <a:t>Grid dependent</a:t>
            </a:r>
            <a:endParaRPr b="0" lang="en-US" sz="26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571320" indent="-285480" defTabSz="914400">
              <a:lnSpc>
                <a:spcPts val="3705"/>
              </a:lnSpc>
              <a:buClr>
                <a:srgbClr val="120202"/>
              </a:buClr>
              <a:buFont typeface="Arial"/>
              <a:buChar char="•"/>
            </a:pPr>
            <a:r>
              <a:rPr b="0" lang="en-US" sz="2640" strike="noStrike" u="none">
                <a:solidFill>
                  <a:srgbClr val="120202"/>
                </a:solidFill>
                <a:effectLst/>
                <a:uFillTx/>
                <a:latin typeface="Roboto"/>
                <a:ea typeface="Roboto"/>
              </a:rPr>
              <a:t>High utility and maintenance costs</a:t>
            </a:r>
            <a:endParaRPr b="0" lang="en-US" sz="26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571320" indent="-285480" defTabSz="914400">
              <a:lnSpc>
                <a:spcPts val="3705"/>
              </a:lnSpc>
              <a:buClr>
                <a:srgbClr val="120202"/>
              </a:buClr>
              <a:buFont typeface="Arial"/>
              <a:buChar char="•"/>
            </a:pPr>
            <a:r>
              <a:rPr b="0" lang="en-US" sz="2640" strike="noStrike" u="none">
                <a:solidFill>
                  <a:srgbClr val="120202"/>
                </a:solidFill>
                <a:effectLst/>
                <a:uFillTx/>
                <a:latin typeface="Roboto"/>
                <a:ea typeface="Roboto"/>
              </a:rPr>
              <a:t>Long permitting delays</a:t>
            </a:r>
            <a:endParaRPr b="0" lang="en-US" sz="26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TextBox 5"/>
          <p:cNvSpPr/>
          <p:nvPr/>
        </p:nvSpPr>
        <p:spPr>
          <a:xfrm>
            <a:off x="5195880" y="3814560"/>
            <a:ext cx="2861280" cy="326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705"/>
              </a:lnSpc>
            </a:pPr>
            <a:r>
              <a:rPr b="0" lang="en-US" sz="2640" strike="noStrike" u="none">
                <a:solidFill>
                  <a:srgbClr val="120202"/>
                </a:solidFill>
                <a:effectLst/>
                <a:uFillTx/>
                <a:latin typeface="Roboto"/>
                <a:ea typeface="Roboto"/>
              </a:rPr>
              <a:t>HiveStation</a:t>
            </a:r>
            <a:endParaRPr b="0" lang="en-US" sz="26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571320" indent="-285480" defTabSz="914400">
              <a:lnSpc>
                <a:spcPts val="3705"/>
              </a:lnSpc>
              <a:buClr>
                <a:srgbClr val="120202"/>
              </a:buClr>
              <a:buFont typeface="Arial"/>
              <a:buChar char="•"/>
            </a:pPr>
            <a:r>
              <a:rPr b="0" lang="en-US" sz="2640" strike="noStrike" u="none">
                <a:solidFill>
                  <a:srgbClr val="120202"/>
                </a:solidFill>
                <a:effectLst/>
                <a:uFillTx/>
                <a:latin typeface="Roboto"/>
                <a:ea typeface="Roboto"/>
              </a:rPr>
              <a:t>Self-powered, Solar-integrated </a:t>
            </a:r>
            <a:endParaRPr b="0" lang="en-US" sz="26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571320" indent="-285480" defTabSz="914400">
              <a:lnSpc>
                <a:spcPts val="3705"/>
              </a:lnSpc>
              <a:buClr>
                <a:srgbClr val="120202"/>
              </a:buClr>
              <a:buFont typeface="Arial"/>
              <a:buChar char="•"/>
            </a:pPr>
            <a:r>
              <a:rPr b="0" lang="en-US" sz="2640" strike="noStrike" u="none">
                <a:solidFill>
                  <a:srgbClr val="120202"/>
                </a:solidFill>
                <a:effectLst/>
                <a:uFillTx/>
                <a:latin typeface="Roboto"/>
                <a:ea typeface="Roboto"/>
              </a:rPr>
              <a:t>4+ income streams</a:t>
            </a:r>
            <a:endParaRPr b="0" lang="en-US" sz="26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571320" indent="-285480" defTabSz="914400">
              <a:lnSpc>
                <a:spcPts val="3705"/>
              </a:lnSpc>
              <a:buClr>
                <a:srgbClr val="120202"/>
              </a:buClr>
              <a:buFont typeface="Arial"/>
              <a:buChar char="•"/>
            </a:pPr>
            <a:r>
              <a:rPr b="0" lang="en-US" sz="2640" strike="noStrike" u="none">
                <a:solidFill>
                  <a:srgbClr val="120202"/>
                </a:solidFill>
                <a:effectLst/>
                <a:uFillTx/>
                <a:latin typeface="Roboto"/>
                <a:ea typeface="Roboto"/>
              </a:rPr>
              <a:t>NO utility bills</a:t>
            </a:r>
            <a:endParaRPr b="0" lang="en-US" sz="26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Freeform 6"/>
          <p:cNvSpPr/>
          <p:nvPr/>
        </p:nvSpPr>
        <p:spPr>
          <a:xfrm>
            <a:off x="360" y="51840"/>
            <a:ext cx="18287640" cy="1160676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1606760"/>
              <a:gd name="textAreaBottom" fmla="*/ 11607120 h 11606760"/>
            </a:gdLst>
            <a:ahLst/>
            <a:cxnLst/>
            <a:rect l="textAreaLeft" t="textAreaTop" r="textAreaRight" b="textAreaBottom"/>
            <a:pathLst>
              <a:path w="18288000" h="11607103">
                <a:moveTo>
                  <a:pt x="0" y="0"/>
                </a:moveTo>
                <a:lnTo>
                  <a:pt x="18288000" y="0"/>
                </a:lnTo>
                <a:lnTo>
                  <a:pt x="18288000" y="11607103"/>
                </a:lnTo>
                <a:lnTo>
                  <a:pt x="0" y="116071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Freeform 7"/>
          <p:cNvSpPr/>
          <p:nvPr/>
        </p:nvSpPr>
        <p:spPr>
          <a:xfrm>
            <a:off x="11587320" y="1495800"/>
            <a:ext cx="3657240" cy="1476000"/>
          </a:xfrm>
          <a:custGeom>
            <a:avLst/>
            <a:gdLst>
              <a:gd name="textAreaLeft" fmla="*/ 0 w 3657240"/>
              <a:gd name="textAreaRight" fmla="*/ 3657600 w 3657240"/>
              <a:gd name="textAreaTop" fmla="*/ 0 h 1476000"/>
              <a:gd name="textAreaBottom" fmla="*/ 1476360 h 1476000"/>
            </a:gdLst>
            <a:ahLst/>
            <a:cxnLst/>
            <a:rect l="textAreaLeft" t="textAreaTop" r="textAreaRight" b="textAreaBottom"/>
            <a:pathLst>
              <a:path w="3657600" h="1476340">
                <a:moveTo>
                  <a:pt x="0" y="0"/>
                </a:moveTo>
                <a:lnTo>
                  <a:pt x="3657600" y="0"/>
                </a:lnTo>
                <a:lnTo>
                  <a:pt x="3657600" y="1476340"/>
                </a:lnTo>
                <a:lnTo>
                  <a:pt x="0" y="14763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  <a:alphaModFix amt="99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92" name="Group 8"/>
          <p:cNvGrpSpPr/>
          <p:nvPr/>
        </p:nvGrpSpPr>
        <p:grpSpPr>
          <a:xfrm>
            <a:off x="1094760" y="358920"/>
            <a:ext cx="16736040" cy="1012680"/>
            <a:chOff x="1094760" y="358920"/>
            <a:chExt cx="16736040" cy="1012680"/>
          </a:xfrm>
        </p:grpSpPr>
        <p:sp>
          <p:nvSpPr>
            <p:cNvPr id="93" name="Freeform 9"/>
            <p:cNvSpPr/>
            <p:nvPr/>
          </p:nvSpPr>
          <p:spPr>
            <a:xfrm>
              <a:off x="1094760" y="539640"/>
              <a:ext cx="16736040" cy="831960"/>
            </a:xfrm>
            <a:custGeom>
              <a:avLst/>
              <a:gdLst>
                <a:gd name="textAreaLeft" fmla="*/ 0 w 16736040"/>
                <a:gd name="textAreaRight" fmla="*/ 16736400 w 16736040"/>
                <a:gd name="textAreaTop" fmla="*/ 0 h 831960"/>
                <a:gd name="textAreaBottom" fmla="*/ 832320 h 831960"/>
              </a:gdLst>
              <a:ahLst/>
              <a:cxnLst/>
              <a:rect l="textAreaLeft" t="textAreaTop" r="textAreaRight" b="textAreaBottom"/>
              <a:pathLst>
                <a:path w="4407928" h="219223">
                  <a:moveTo>
                    <a:pt x="23592" y="0"/>
                  </a:moveTo>
                  <a:lnTo>
                    <a:pt x="4384336" y="0"/>
                  </a:lnTo>
                  <a:cubicBezTo>
                    <a:pt x="4390593" y="0"/>
                    <a:pt x="4396594" y="2486"/>
                    <a:pt x="4401018" y="6910"/>
                  </a:cubicBezTo>
                  <a:cubicBezTo>
                    <a:pt x="4405442" y="11334"/>
                    <a:pt x="4407928" y="17335"/>
                    <a:pt x="4407928" y="23592"/>
                  </a:cubicBezTo>
                  <a:lnTo>
                    <a:pt x="4407928" y="195632"/>
                  </a:lnTo>
                  <a:cubicBezTo>
                    <a:pt x="4407928" y="208661"/>
                    <a:pt x="4397366" y="219223"/>
                    <a:pt x="4384336" y="219223"/>
                  </a:cubicBezTo>
                  <a:lnTo>
                    <a:pt x="23592" y="219223"/>
                  </a:lnTo>
                  <a:cubicBezTo>
                    <a:pt x="10562" y="219223"/>
                    <a:pt x="0" y="208661"/>
                    <a:pt x="0" y="195632"/>
                  </a:cubicBezTo>
                  <a:lnTo>
                    <a:pt x="0" y="23592"/>
                  </a:lnTo>
                  <a:cubicBezTo>
                    <a:pt x="0" y="10562"/>
                    <a:pt x="10562" y="0"/>
                    <a:pt x="23592" y="0"/>
                  </a:cubicBezTo>
                  <a:close/>
                </a:path>
              </a:pathLst>
            </a:custGeom>
            <a:solidFill>
              <a:srgbClr val="fbf9f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" name="TextBox 10"/>
            <p:cNvSpPr/>
            <p:nvPr/>
          </p:nvSpPr>
          <p:spPr>
            <a:xfrm>
              <a:off x="1094760" y="358920"/>
              <a:ext cx="16736040" cy="1012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942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95" name="TextBox 11"/>
          <p:cNvSpPr/>
          <p:nvPr/>
        </p:nvSpPr>
        <p:spPr>
          <a:xfrm>
            <a:off x="12344400" y="1735560"/>
            <a:ext cx="543276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440"/>
              </a:lnSpc>
            </a:pPr>
            <a:r>
              <a:rPr b="1" lang="en-US" sz="4600" strike="noStrike" u="none">
                <a:solidFill>
                  <a:srgbClr val="120202"/>
                </a:solidFill>
                <a:effectLst/>
                <a:uFillTx/>
                <a:latin typeface="Canva Sans Bold"/>
                <a:ea typeface="Canva Sans Bold"/>
              </a:rPr>
              <a:t>Hive Power Station</a:t>
            </a:r>
            <a:endParaRPr b="0" lang="en-US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TextBox 12"/>
          <p:cNvSpPr/>
          <p:nvPr/>
        </p:nvSpPr>
        <p:spPr>
          <a:xfrm>
            <a:off x="0" y="-83880"/>
            <a:ext cx="18287640" cy="11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130"/>
              </a:lnSpc>
            </a:pPr>
            <a:r>
              <a:rPr b="1" lang="en-US" sz="6519" strike="noStrike" u="none">
                <a:solidFill>
                  <a:srgbClr val="120202"/>
                </a:solidFill>
                <a:effectLst/>
                <a:uFillTx/>
                <a:latin typeface="Canva Sans Bold"/>
                <a:ea typeface="Canva Sans Bold"/>
              </a:rPr>
              <a:t>Today’s EV Stations vs. Hive Power Stations</a:t>
            </a:r>
            <a:endParaRPr b="0" lang="en-US" sz="651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Freeform 2"/>
          <p:cNvSpPr/>
          <p:nvPr/>
        </p:nvSpPr>
        <p:spPr>
          <a:xfrm>
            <a:off x="-1197000" y="1104120"/>
            <a:ext cx="12317760" cy="8211600"/>
          </a:xfrm>
          <a:custGeom>
            <a:avLst/>
            <a:gdLst>
              <a:gd name="textAreaLeft" fmla="*/ 0 w 12317760"/>
              <a:gd name="textAreaRight" fmla="*/ 12318120 w 12317760"/>
              <a:gd name="textAreaTop" fmla="*/ 0 h 8211600"/>
              <a:gd name="textAreaBottom" fmla="*/ 8211960 h 8211600"/>
            </a:gdLst>
            <a:ahLst/>
            <a:cxnLst/>
            <a:rect l="textAreaLeft" t="textAreaTop" r="textAreaRight" b="textAreaBottom"/>
            <a:pathLst>
              <a:path w="12318018" h="8212012">
                <a:moveTo>
                  <a:pt x="0" y="0"/>
                </a:moveTo>
                <a:lnTo>
                  <a:pt x="12318019" y="0"/>
                </a:lnTo>
                <a:lnTo>
                  <a:pt x="12318019" y="8212013"/>
                </a:lnTo>
                <a:lnTo>
                  <a:pt x="0" y="821201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Freeform 3"/>
          <p:cNvSpPr/>
          <p:nvPr/>
        </p:nvSpPr>
        <p:spPr>
          <a:xfrm rot="16099200">
            <a:off x="8181720" y="426240"/>
            <a:ext cx="11353680" cy="9432000"/>
          </a:xfrm>
          <a:custGeom>
            <a:avLst/>
            <a:gdLst>
              <a:gd name="textAreaLeft" fmla="*/ 0 w 11353680"/>
              <a:gd name="textAreaRight" fmla="*/ 11354040 w 11353680"/>
              <a:gd name="textAreaTop" fmla="*/ 0 h 9432000"/>
              <a:gd name="textAreaBottom" fmla="*/ 9432360 h 9432000"/>
            </a:gdLst>
            <a:ahLst/>
            <a:cxnLst/>
            <a:rect l="textAreaLeft" t="textAreaTop" r="textAreaRight" b="textAreaBottom"/>
            <a:pathLst>
              <a:path w="11346637" h="9180461">
                <a:moveTo>
                  <a:pt x="0" y="0"/>
                </a:moveTo>
                <a:lnTo>
                  <a:pt x="11346637" y="0"/>
                </a:lnTo>
                <a:lnTo>
                  <a:pt x="11346637" y="9180461"/>
                </a:lnTo>
                <a:lnTo>
                  <a:pt x="0" y="918046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  <a:alphaModFix amt="6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TextBox 4"/>
          <p:cNvSpPr/>
          <p:nvPr/>
        </p:nvSpPr>
        <p:spPr>
          <a:xfrm>
            <a:off x="10574640" y="2394000"/>
            <a:ext cx="6977160" cy="104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8399"/>
              </a:lnSpc>
            </a:pPr>
            <a:r>
              <a:rPr b="1" lang="en-US" sz="6000" strike="noStrike" u="none">
                <a:solidFill>
                  <a:srgbClr val="120202"/>
                </a:solidFill>
                <a:effectLst/>
                <a:uFillTx/>
                <a:latin typeface="Roboto Bold"/>
                <a:ea typeface="Roboto Bold"/>
              </a:rPr>
              <a:t>OPPORTUNITY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TextBox 5"/>
          <p:cNvSpPr/>
          <p:nvPr/>
        </p:nvSpPr>
        <p:spPr>
          <a:xfrm>
            <a:off x="10206360" y="4187880"/>
            <a:ext cx="7713000" cy="517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09920" indent="-354960" defTabSz="914400">
              <a:lnSpc>
                <a:spcPts val="4601"/>
              </a:lnSpc>
              <a:buClr>
                <a:srgbClr val="120202"/>
              </a:buClr>
              <a:buFont typeface="Arial"/>
              <a:buChar char="•"/>
            </a:pPr>
            <a:r>
              <a:rPr b="0" lang="en-US" sz="3290" strike="noStrike" u="none">
                <a:solidFill>
                  <a:srgbClr val="120202"/>
                </a:solidFill>
                <a:effectLst/>
                <a:uFillTx/>
                <a:latin typeface="Roboto"/>
                <a:ea typeface="Roboto"/>
              </a:rPr>
              <a:t>EV sales are growing 35% YoY vs. only 10% charger growth.</a:t>
            </a:r>
            <a:endParaRPr b="0" lang="en-US" sz="32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09920" indent="-354960" defTabSz="914400">
              <a:lnSpc>
                <a:spcPts val="4601"/>
              </a:lnSpc>
              <a:buClr>
                <a:srgbClr val="120202"/>
              </a:buClr>
              <a:buFont typeface="Arial"/>
              <a:buChar char="•"/>
            </a:pPr>
            <a:r>
              <a:rPr b="0" lang="en-US" sz="3290" strike="noStrike" u="none">
                <a:solidFill>
                  <a:srgbClr val="120202"/>
                </a:solidFill>
                <a:effectLst/>
                <a:uFillTx/>
                <a:latin typeface="Roboto"/>
                <a:ea typeface="Roboto"/>
              </a:rPr>
              <a:t>No utility hookup required = HiveStation can reach markets others can’t - tapping into a $300B global EV infrastructure market.</a:t>
            </a:r>
            <a:endParaRPr b="0" lang="en-US" sz="32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09920" indent="-354960" defTabSz="914400">
              <a:lnSpc>
                <a:spcPts val="4601"/>
              </a:lnSpc>
              <a:buClr>
                <a:srgbClr val="120202"/>
              </a:buClr>
              <a:buFont typeface="Arial"/>
              <a:buChar char="•"/>
            </a:pPr>
            <a:r>
              <a:rPr b="0" lang="en-US" sz="3290" strike="noStrike" u="none">
                <a:solidFill>
                  <a:srgbClr val="120202"/>
                </a:solidFill>
                <a:effectLst/>
                <a:uFillTx/>
                <a:latin typeface="Roboto"/>
                <a:ea typeface="Roboto"/>
              </a:rPr>
              <a:t>Brings fast EV charging to the counties without it</a:t>
            </a:r>
            <a:endParaRPr b="0" lang="en-US" sz="32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4601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reeform 2"/>
          <p:cNvSpPr/>
          <p:nvPr/>
        </p:nvSpPr>
        <p:spPr>
          <a:xfrm rot="5426400">
            <a:off x="1070640" y="5399640"/>
            <a:ext cx="3882600" cy="7661880"/>
          </a:xfrm>
          <a:custGeom>
            <a:avLst/>
            <a:gdLst>
              <a:gd name="textAreaLeft" fmla="*/ 0 w 3882600"/>
              <a:gd name="textAreaRight" fmla="*/ 3882960 w 3882600"/>
              <a:gd name="textAreaTop" fmla="*/ 0 h 7661880"/>
              <a:gd name="textAreaBottom" fmla="*/ 7662240 h 7661880"/>
            </a:gdLst>
            <a:ahLst/>
            <a:cxnLst/>
            <a:rect l="textAreaLeft" t="textAreaTop" r="textAreaRight" b="textAreaBottom"/>
            <a:pathLst>
              <a:path w="9470137" h="7662201">
                <a:moveTo>
                  <a:pt x="0" y="0"/>
                </a:moveTo>
                <a:lnTo>
                  <a:pt x="9470136" y="0"/>
                </a:lnTo>
                <a:lnTo>
                  <a:pt x="9470136" y="7662201"/>
                </a:lnTo>
                <a:lnTo>
                  <a:pt x="0" y="766220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  <a:alphaModFix amt="6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TextBox 3"/>
          <p:cNvSpPr/>
          <p:nvPr/>
        </p:nvSpPr>
        <p:spPr>
          <a:xfrm>
            <a:off x="12324600" y="9555840"/>
            <a:ext cx="5963040" cy="73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942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3960" indent="-226800" defTabSz="914400">
              <a:lnSpc>
                <a:spcPts val="2942"/>
              </a:lnSpc>
              <a:buClr>
                <a:srgbClr val="120202"/>
              </a:buClr>
              <a:buFont typeface="Arial"/>
              <a:buChar char="•"/>
            </a:pPr>
            <a:r>
              <a:rPr b="0" lang="en-US" sz="2100" strike="noStrike" u="none">
                <a:solidFill>
                  <a:srgbClr val="120202"/>
                </a:solidFill>
                <a:effectLst/>
                <a:uFillTx/>
                <a:latin typeface="Roboto"/>
                <a:ea typeface="Roboto"/>
              </a:rPr>
              <a:t>water gallon refills (free for members)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TextBox 4"/>
          <p:cNvSpPr/>
          <p:nvPr/>
        </p:nvSpPr>
        <p:spPr>
          <a:xfrm>
            <a:off x="12324600" y="8911440"/>
            <a:ext cx="5963040" cy="73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942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3960" indent="-226800" defTabSz="914400">
              <a:lnSpc>
                <a:spcPts val="2942"/>
              </a:lnSpc>
              <a:buClr>
                <a:srgbClr val="120202"/>
              </a:buClr>
              <a:buFont typeface="Arial"/>
              <a:buChar char="•"/>
            </a:pPr>
            <a:r>
              <a:rPr b="0" lang="en-US" sz="2100" strike="noStrike" u="none">
                <a:solidFill>
                  <a:srgbClr val="120202"/>
                </a:solidFill>
                <a:effectLst/>
                <a:uFillTx/>
                <a:latin typeface="Roboto"/>
                <a:ea typeface="Roboto"/>
              </a:rPr>
              <a:t>fresh made drinks and food sales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TextBox 5"/>
          <p:cNvSpPr/>
          <p:nvPr/>
        </p:nvSpPr>
        <p:spPr>
          <a:xfrm>
            <a:off x="12324600" y="8229600"/>
            <a:ext cx="5963040" cy="73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942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3960" indent="-226800" defTabSz="914400">
              <a:lnSpc>
                <a:spcPts val="2942"/>
              </a:lnSpc>
              <a:buClr>
                <a:srgbClr val="120202"/>
              </a:buClr>
              <a:buFont typeface="Arial"/>
              <a:buChar char="•"/>
            </a:pPr>
            <a:r>
              <a:rPr b="0" lang="en-US" sz="2100" strike="noStrike" u="none">
                <a:solidFill>
                  <a:srgbClr val="120202"/>
                </a:solidFill>
                <a:effectLst/>
                <a:uFillTx/>
                <a:latin typeface="Roboto"/>
                <a:ea typeface="Roboto"/>
              </a:rPr>
              <a:t>vendor partnerships for shelving and coolers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TextBox 6"/>
          <p:cNvSpPr/>
          <p:nvPr/>
        </p:nvSpPr>
        <p:spPr>
          <a:xfrm>
            <a:off x="6874560" y="8678160"/>
            <a:ext cx="5963040" cy="53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412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53960" indent="-226800" defTabSz="914400">
              <a:lnSpc>
                <a:spcPts val="2942"/>
              </a:lnSpc>
              <a:buClr>
                <a:srgbClr val="120202"/>
              </a:buClr>
              <a:buFont typeface="Arial"/>
              <a:buChar char="•"/>
            </a:pPr>
            <a:r>
              <a:rPr b="0" lang="en-US" sz="2100" strike="noStrike" u="none">
                <a:solidFill>
                  <a:srgbClr val="120202"/>
                </a:solidFill>
                <a:effectLst/>
                <a:uFillTx/>
                <a:latin typeface="Roboto"/>
                <a:ea typeface="Roboto"/>
              </a:rPr>
              <a:t>Non-member charging pay-per-kWh 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TextBox 7"/>
          <p:cNvSpPr/>
          <p:nvPr/>
        </p:nvSpPr>
        <p:spPr>
          <a:xfrm>
            <a:off x="6874560" y="9296280"/>
            <a:ext cx="59630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453960" indent="-226800" defTabSz="914400">
              <a:lnSpc>
                <a:spcPts val="2942"/>
              </a:lnSpc>
              <a:buClr>
                <a:srgbClr val="120202"/>
              </a:buClr>
              <a:buFont typeface="Arial"/>
              <a:buChar char="•"/>
            </a:pPr>
            <a:r>
              <a:rPr b="0" lang="en-US" sz="2100" strike="noStrike" u="none">
                <a:solidFill>
                  <a:srgbClr val="120202"/>
                </a:solidFill>
                <a:effectLst/>
                <a:uFillTx/>
                <a:latin typeface="Roboto"/>
                <a:ea typeface="Roboto"/>
              </a:rPr>
              <a:t>convenience items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TextBox 8"/>
          <p:cNvSpPr/>
          <p:nvPr/>
        </p:nvSpPr>
        <p:spPr>
          <a:xfrm>
            <a:off x="6874560" y="8277480"/>
            <a:ext cx="59630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453960" indent="-226800" defTabSz="914400">
              <a:lnSpc>
                <a:spcPts val="2942"/>
              </a:lnSpc>
              <a:buClr>
                <a:srgbClr val="120202"/>
              </a:buClr>
              <a:buFont typeface="Arial"/>
              <a:buChar char="•"/>
            </a:pPr>
            <a:r>
              <a:rPr b="0" lang="en-US" sz="2100" strike="noStrike" u="none">
                <a:solidFill>
                  <a:srgbClr val="120202"/>
                </a:solidFill>
                <a:effectLst/>
                <a:uFillTx/>
                <a:latin typeface="Roboto"/>
                <a:ea typeface="Roboto"/>
              </a:rPr>
              <a:t>ATM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TextBox 9"/>
          <p:cNvSpPr/>
          <p:nvPr/>
        </p:nvSpPr>
        <p:spPr>
          <a:xfrm>
            <a:off x="6874560" y="9924480"/>
            <a:ext cx="59630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453960" indent="-226800" defTabSz="914400">
              <a:lnSpc>
                <a:spcPts val="2942"/>
              </a:lnSpc>
              <a:buClr>
                <a:srgbClr val="120202"/>
              </a:buClr>
              <a:buFont typeface="Arial"/>
              <a:buChar char="•"/>
            </a:pPr>
            <a:r>
              <a:rPr b="0" lang="en-US" sz="2100" strike="noStrike" u="none">
                <a:solidFill>
                  <a:srgbClr val="120202"/>
                </a:solidFill>
                <a:effectLst/>
                <a:uFillTx/>
                <a:latin typeface="Roboto"/>
                <a:ea typeface="Roboto"/>
              </a:rPr>
              <a:t>Bagged ice 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TextBox 10"/>
          <p:cNvSpPr/>
          <p:nvPr/>
        </p:nvSpPr>
        <p:spPr>
          <a:xfrm>
            <a:off x="12324600" y="8229600"/>
            <a:ext cx="3501720" cy="4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02920" indent="-251280" defTabSz="914400">
              <a:lnSpc>
                <a:spcPts val="3260"/>
              </a:lnSpc>
              <a:buClr>
                <a:srgbClr val="120202"/>
              </a:buClr>
              <a:buFont typeface="Arial"/>
              <a:buChar char="•"/>
            </a:pPr>
            <a:r>
              <a:rPr b="0" lang="en-US" sz="2330" strike="noStrike" u="none">
                <a:solidFill>
                  <a:srgbClr val="120202"/>
                </a:solidFill>
                <a:effectLst/>
                <a:uFillTx/>
                <a:latin typeface="Roboto"/>
                <a:ea typeface="Roboto"/>
              </a:rPr>
              <a:t>Membership fees</a:t>
            </a:r>
            <a:endParaRPr b="0" lang="en-US" sz="23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TextBox 11"/>
          <p:cNvSpPr/>
          <p:nvPr/>
        </p:nvSpPr>
        <p:spPr>
          <a:xfrm>
            <a:off x="0" y="7482960"/>
            <a:ext cx="7772400" cy="168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3260"/>
              </a:lnSpc>
            </a:pPr>
            <a:r>
              <a:rPr b="1" lang="en-US" sz="9470" strike="noStrike" u="none">
                <a:solidFill>
                  <a:srgbClr val="120202"/>
                </a:solidFill>
                <a:effectLst/>
                <a:uFillTx/>
                <a:latin typeface="Roboto Bold"/>
                <a:ea typeface="Roboto Bold"/>
              </a:rPr>
              <a:t>REVENUE</a:t>
            </a:r>
            <a:endParaRPr b="0" lang="en-US" sz="94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TextBox 12"/>
          <p:cNvSpPr/>
          <p:nvPr/>
        </p:nvSpPr>
        <p:spPr>
          <a:xfrm>
            <a:off x="228600" y="8915400"/>
            <a:ext cx="6276600" cy="117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635"/>
              </a:lnSpc>
            </a:pPr>
            <a:r>
              <a:rPr b="1" lang="en-US" sz="3309" strike="noStrike" u="none">
                <a:solidFill>
                  <a:srgbClr val="000000"/>
                </a:solidFill>
                <a:effectLst/>
                <a:uFillTx/>
                <a:latin typeface="Canva Sans Bold"/>
                <a:ea typeface="Canva Sans Bold"/>
              </a:rPr>
              <a:t>Breakeven = 2.5 - 3 yrs</a:t>
            </a:r>
            <a:endParaRPr b="0" lang="en-US" sz="330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4635"/>
              </a:lnSpc>
            </a:pPr>
            <a:r>
              <a:rPr b="1" lang="en-US" sz="3309" strike="noStrike" u="none">
                <a:solidFill>
                  <a:srgbClr val="000000"/>
                </a:solidFill>
                <a:effectLst/>
                <a:uFillTx/>
                <a:latin typeface="Canva Sans Bold"/>
                <a:ea typeface="Canva Sans Bold"/>
              </a:rPr>
              <a:t>ROI = &lt; 3 years</a:t>
            </a:r>
            <a:endParaRPr b="0" lang="en-US" sz="330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2" name="Picture 13" descr=""/>
          <p:cNvPicPr/>
          <p:nvPr/>
        </p:nvPicPr>
        <p:blipFill>
          <a:blip r:embed="rId3"/>
          <a:stretch/>
        </p:blipFill>
        <p:spPr>
          <a:xfrm>
            <a:off x="-1828800" y="-2014560"/>
            <a:ext cx="21945240" cy="12238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reeform 2"/>
          <p:cNvSpPr/>
          <p:nvPr/>
        </p:nvSpPr>
        <p:spPr>
          <a:xfrm>
            <a:off x="3913560" y="1600200"/>
            <a:ext cx="13460040" cy="10204560"/>
          </a:xfrm>
          <a:custGeom>
            <a:avLst/>
            <a:gdLst>
              <a:gd name="textAreaLeft" fmla="*/ 0 w 13460040"/>
              <a:gd name="textAreaRight" fmla="*/ 13460400 w 13460040"/>
              <a:gd name="textAreaTop" fmla="*/ 0 h 10204560"/>
              <a:gd name="textAreaBottom" fmla="*/ 10204920 h 10204560"/>
            </a:gdLst>
            <a:ahLst/>
            <a:cxnLst/>
            <a:rect l="textAreaLeft" t="textAreaTop" r="textAreaRight" b="textAreaBottom"/>
            <a:pathLst>
              <a:path w="13460477" h="10890750">
                <a:moveTo>
                  <a:pt x="0" y="0"/>
                </a:moveTo>
                <a:lnTo>
                  <a:pt x="13460477" y="0"/>
                </a:lnTo>
                <a:lnTo>
                  <a:pt x="13460477" y="10890750"/>
                </a:lnTo>
                <a:lnTo>
                  <a:pt x="0" y="108907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  <a:alphaModFix amt="6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Freeform 3"/>
          <p:cNvSpPr/>
          <p:nvPr/>
        </p:nvSpPr>
        <p:spPr>
          <a:xfrm>
            <a:off x="1028880" y="1832040"/>
            <a:ext cx="2349720" cy="1890360"/>
          </a:xfrm>
          <a:custGeom>
            <a:avLst/>
            <a:gdLst>
              <a:gd name="textAreaLeft" fmla="*/ 0 w 2349720"/>
              <a:gd name="textAreaRight" fmla="*/ 2350080 w 2349720"/>
              <a:gd name="textAreaTop" fmla="*/ 0 h 1890360"/>
              <a:gd name="textAreaBottom" fmla="*/ 1890720 h 1890360"/>
            </a:gdLst>
            <a:ahLst/>
            <a:cxnLst/>
            <a:rect l="textAreaLeft" t="textAreaTop" r="textAreaRight" b="textAreaBottom"/>
            <a:pathLst>
              <a:path w="2349967" h="1890716">
                <a:moveTo>
                  <a:pt x="0" y="0"/>
                </a:moveTo>
                <a:lnTo>
                  <a:pt x="2349967" y="0"/>
                </a:lnTo>
                <a:lnTo>
                  <a:pt x="2349967" y="1890717"/>
                </a:lnTo>
                <a:lnTo>
                  <a:pt x="0" y="189071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Freeform 4"/>
          <p:cNvSpPr/>
          <p:nvPr/>
        </p:nvSpPr>
        <p:spPr>
          <a:xfrm>
            <a:off x="1219320" y="6136920"/>
            <a:ext cx="1955520" cy="1839600"/>
          </a:xfrm>
          <a:custGeom>
            <a:avLst/>
            <a:gdLst>
              <a:gd name="textAreaLeft" fmla="*/ 0 w 1955520"/>
              <a:gd name="textAreaRight" fmla="*/ 1955880 w 1955520"/>
              <a:gd name="textAreaTop" fmla="*/ 0 h 1839600"/>
              <a:gd name="textAreaBottom" fmla="*/ 1839960 h 1839600"/>
            </a:gdLst>
            <a:ahLst/>
            <a:cxnLst/>
            <a:rect l="textAreaLeft" t="textAreaTop" r="textAreaRight" b="textAreaBottom"/>
            <a:pathLst>
              <a:path w="1956013" h="1839963">
                <a:moveTo>
                  <a:pt x="0" y="0"/>
                </a:moveTo>
                <a:lnTo>
                  <a:pt x="1956013" y="0"/>
                </a:lnTo>
                <a:lnTo>
                  <a:pt x="1956013" y="1839962"/>
                </a:lnTo>
                <a:lnTo>
                  <a:pt x="0" y="18399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Freeform 5"/>
          <p:cNvSpPr/>
          <p:nvPr/>
        </p:nvSpPr>
        <p:spPr>
          <a:xfrm>
            <a:off x="740160" y="4055400"/>
            <a:ext cx="2914200" cy="1748160"/>
          </a:xfrm>
          <a:custGeom>
            <a:avLst/>
            <a:gdLst>
              <a:gd name="textAreaLeft" fmla="*/ 0 w 2914200"/>
              <a:gd name="textAreaRight" fmla="*/ 2914560 w 2914200"/>
              <a:gd name="textAreaTop" fmla="*/ 0 h 1748160"/>
              <a:gd name="textAreaBottom" fmla="*/ 1748520 h 1748160"/>
            </a:gdLst>
            <a:ahLst/>
            <a:cxnLst/>
            <a:rect l="textAreaLeft" t="textAreaTop" r="textAreaRight" b="textAreaBottom"/>
            <a:pathLst>
              <a:path w="2914472" h="1748683">
                <a:moveTo>
                  <a:pt x="0" y="0"/>
                </a:moveTo>
                <a:lnTo>
                  <a:pt x="2914473" y="0"/>
                </a:lnTo>
                <a:lnTo>
                  <a:pt x="2914473" y="1748684"/>
                </a:lnTo>
                <a:lnTo>
                  <a:pt x="0" y="17486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Freeform 6"/>
          <p:cNvSpPr/>
          <p:nvPr/>
        </p:nvSpPr>
        <p:spPr>
          <a:xfrm>
            <a:off x="1028880" y="8177400"/>
            <a:ext cx="2146320" cy="2161800"/>
          </a:xfrm>
          <a:custGeom>
            <a:avLst/>
            <a:gdLst>
              <a:gd name="textAreaLeft" fmla="*/ 0 w 2146320"/>
              <a:gd name="textAreaRight" fmla="*/ 2146680 w 2146320"/>
              <a:gd name="textAreaTop" fmla="*/ 0 h 2161800"/>
              <a:gd name="textAreaBottom" fmla="*/ 2162160 h 2161800"/>
            </a:gdLst>
            <a:ahLst/>
            <a:cxnLst/>
            <a:rect l="textAreaLeft" t="textAreaTop" r="textAreaRight" b="textAreaBottom"/>
            <a:pathLst>
              <a:path w="2146565" h="2162291">
                <a:moveTo>
                  <a:pt x="0" y="0"/>
                </a:moveTo>
                <a:lnTo>
                  <a:pt x="2146565" y="0"/>
                </a:lnTo>
                <a:lnTo>
                  <a:pt x="2146565" y="2162291"/>
                </a:lnTo>
                <a:lnTo>
                  <a:pt x="0" y="216229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TextBox 7"/>
          <p:cNvSpPr/>
          <p:nvPr/>
        </p:nvSpPr>
        <p:spPr>
          <a:xfrm>
            <a:off x="3378600" y="-133200"/>
            <a:ext cx="13080600" cy="12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0103"/>
              </a:lnSpc>
            </a:pPr>
            <a:r>
              <a:rPr b="1" lang="en-US" sz="7210" strike="noStrike" u="sng">
                <a:solidFill>
                  <a:srgbClr val="000000"/>
                </a:solidFill>
                <a:effectLst/>
                <a:uFillTx/>
                <a:latin typeface="Canva Sans Bold"/>
                <a:ea typeface="Canva Sans Bold"/>
              </a:rPr>
              <a:t>Investor return options </a:t>
            </a:r>
            <a:endParaRPr b="0" lang="en-US" sz="72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TextBox 8"/>
          <p:cNvSpPr/>
          <p:nvPr/>
        </p:nvSpPr>
        <p:spPr>
          <a:xfrm>
            <a:off x="4851720" y="2286360"/>
            <a:ext cx="13435920" cy="181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1122840" indent="-561240" algn="ctr" defTabSz="914400">
              <a:lnSpc>
                <a:spcPts val="7279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5200" strike="noStrike" u="none">
                <a:solidFill>
                  <a:srgbClr val="000000"/>
                </a:solidFill>
                <a:effectLst/>
                <a:uFillTx/>
                <a:latin typeface="Canva Sans Bold"/>
                <a:ea typeface="Canva Sans Bold"/>
              </a:rPr>
              <a:t>Profit sharing - annual share of net profits</a:t>
            </a:r>
            <a:endParaRPr b="0" lang="en-US" sz="5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TextBox 9"/>
          <p:cNvSpPr/>
          <p:nvPr/>
        </p:nvSpPr>
        <p:spPr>
          <a:xfrm>
            <a:off x="4803480" y="4344120"/>
            <a:ext cx="13484160" cy="17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1114560" indent="-557280" algn="ctr" defTabSz="914400">
              <a:lnSpc>
                <a:spcPts val="7228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5160" strike="noStrike" u="none">
                <a:solidFill>
                  <a:srgbClr val="000000"/>
                </a:solidFill>
                <a:effectLst/>
                <a:uFillTx/>
                <a:latin typeface="Canva Sans Bold"/>
                <a:ea typeface="Canva Sans Bold"/>
              </a:rPr>
              <a:t>Buyback option - guaranteed 2-4x return in 4-5 years</a:t>
            </a:r>
            <a:endParaRPr b="0" lang="en-US" sz="51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TextBox 10"/>
          <p:cNvSpPr/>
          <p:nvPr/>
        </p:nvSpPr>
        <p:spPr>
          <a:xfrm>
            <a:off x="4712760" y="6384600"/>
            <a:ext cx="13574880" cy="17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1114560" indent="-557280" algn="ctr" defTabSz="914400">
              <a:lnSpc>
                <a:spcPts val="7228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5160" strike="noStrike" u="none">
                <a:solidFill>
                  <a:srgbClr val="000000"/>
                </a:solidFill>
                <a:effectLst/>
                <a:uFillTx/>
                <a:latin typeface="Canva Sans Bold"/>
                <a:ea typeface="Canva Sans Bold"/>
              </a:rPr>
              <a:t>Royalty model - % of revenue until target return</a:t>
            </a:r>
            <a:endParaRPr b="0" lang="en-US" sz="51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TextBox 11"/>
          <p:cNvSpPr/>
          <p:nvPr/>
        </p:nvSpPr>
        <p:spPr>
          <a:xfrm>
            <a:off x="4803480" y="8494200"/>
            <a:ext cx="13436640" cy="17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1114560" indent="-557280" algn="ctr" defTabSz="914400">
              <a:lnSpc>
                <a:spcPts val="7228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5160" strike="noStrike" u="none">
                <a:solidFill>
                  <a:srgbClr val="000000"/>
                </a:solidFill>
                <a:effectLst/>
                <a:uFillTx/>
                <a:latin typeface="Canva Sans Bold"/>
                <a:ea typeface="Canva Sans Bold"/>
              </a:rPr>
              <a:t>Equity retention - Long term value as brand grows</a:t>
            </a:r>
            <a:endParaRPr b="0" lang="en-US" sz="51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 2"/>
          <p:cNvSpPr/>
          <p:nvPr/>
        </p:nvSpPr>
        <p:spPr>
          <a:xfrm rot="16245600">
            <a:off x="8337960" y="1475280"/>
            <a:ext cx="11980800" cy="8382600"/>
          </a:xfrm>
          <a:custGeom>
            <a:avLst/>
            <a:gdLst>
              <a:gd name="textAreaLeft" fmla="*/ 0 w 11980800"/>
              <a:gd name="textAreaRight" fmla="*/ 11981160 w 11980800"/>
              <a:gd name="textAreaTop" fmla="*/ 0 h 8382600"/>
              <a:gd name="textAreaBottom" fmla="*/ 8382960 h 8382600"/>
            </a:gdLst>
            <a:ahLst/>
            <a:cxnLst/>
            <a:rect l="textAreaLeft" t="textAreaTop" r="textAreaRight" b="textAreaBottom"/>
            <a:pathLst>
              <a:path w="12237369" h="9901144">
                <a:moveTo>
                  <a:pt x="0" y="0"/>
                </a:moveTo>
                <a:lnTo>
                  <a:pt x="12237368" y="0"/>
                </a:lnTo>
                <a:lnTo>
                  <a:pt x="12237368" y="9901144"/>
                </a:lnTo>
                <a:lnTo>
                  <a:pt x="0" y="990114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  <a:alphaModFix amt="71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TextBox 3"/>
          <p:cNvSpPr/>
          <p:nvPr/>
        </p:nvSpPr>
        <p:spPr>
          <a:xfrm>
            <a:off x="12057840" y="194400"/>
            <a:ext cx="6229800" cy="170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661"/>
              </a:lnSpc>
            </a:pPr>
            <a:r>
              <a:rPr b="1" lang="en-US" sz="6000" strike="noStrike" u="none">
                <a:solidFill>
                  <a:srgbClr val="120202"/>
                </a:solidFill>
                <a:effectLst/>
                <a:uFillTx/>
                <a:latin typeface="Roboto Bold"/>
                <a:ea typeface="Roboto Bold"/>
              </a:rPr>
              <a:t>COST BREAKDOWN 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5" name="Picture 4" descr=""/>
          <p:cNvPicPr/>
          <p:nvPr/>
        </p:nvPicPr>
        <p:blipFill>
          <a:blip r:embed="rId3"/>
          <a:stretch/>
        </p:blipFill>
        <p:spPr>
          <a:xfrm>
            <a:off x="-1176120" y="-1176120"/>
            <a:ext cx="14113440" cy="9673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6" name="TextBox 5"/>
          <p:cNvSpPr/>
          <p:nvPr/>
        </p:nvSpPr>
        <p:spPr>
          <a:xfrm>
            <a:off x="10572120" y="2337120"/>
            <a:ext cx="7715520" cy="764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589"/>
              </a:lnSpc>
            </a:pPr>
            <a:r>
              <a:rPr b="0" lang="en-US" sz="2560" strike="noStrike" u="none">
                <a:solidFill>
                  <a:srgbClr val="120202"/>
                </a:solidFill>
                <a:effectLst/>
                <a:uFillTx/>
                <a:latin typeface="Canva Sans"/>
                <a:ea typeface="Canva Sans"/>
              </a:rPr>
              <a:t>Hivepods (x4) - $444,172</a:t>
            </a:r>
            <a:endParaRPr b="0" lang="en-US" sz="25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3589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3589"/>
              </a:lnSpc>
            </a:pPr>
            <a:r>
              <a:rPr b="0" lang="en-US" sz="2560" strike="noStrike" u="none">
                <a:solidFill>
                  <a:srgbClr val="120202"/>
                </a:solidFill>
                <a:effectLst/>
                <a:uFillTx/>
                <a:latin typeface="Canva Sans"/>
                <a:ea typeface="Canva Sans"/>
              </a:rPr>
              <a:t>Solar Canopy &amp; EV Pumps -$90,000</a:t>
            </a:r>
            <a:endParaRPr b="0" lang="en-US" sz="25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3589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3589"/>
              </a:lnSpc>
            </a:pPr>
            <a:r>
              <a:rPr b="0" lang="en-US" sz="2560" strike="noStrike" u="none">
                <a:solidFill>
                  <a:srgbClr val="120202"/>
                </a:solidFill>
                <a:effectLst/>
                <a:uFillTx/>
                <a:latin typeface="Canva Sans"/>
                <a:ea typeface="Canva Sans"/>
              </a:rPr>
              <a:t>Convenience Store Buildout - $150,000 </a:t>
            </a:r>
            <a:endParaRPr b="0" lang="en-US" sz="25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3589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3589"/>
              </a:lnSpc>
            </a:pPr>
            <a:r>
              <a:rPr b="0" lang="en-US" sz="2560" strike="noStrike" u="none">
                <a:solidFill>
                  <a:srgbClr val="120202"/>
                </a:solidFill>
                <a:effectLst/>
                <a:uFillTx/>
                <a:latin typeface="Canva Sans"/>
                <a:ea typeface="Canva Sans"/>
              </a:rPr>
              <a:t>Kitchen &amp; Drink Station Equipment- $45,000</a:t>
            </a:r>
            <a:endParaRPr b="0" lang="en-US" sz="25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3589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3589"/>
              </a:lnSpc>
            </a:pPr>
            <a:r>
              <a:rPr b="0" lang="en-US" sz="2560" strike="noStrike" u="none">
                <a:solidFill>
                  <a:srgbClr val="120202"/>
                </a:solidFill>
                <a:effectLst/>
                <a:uFillTx/>
                <a:latin typeface="Canva Sans"/>
                <a:ea typeface="Canva Sans"/>
              </a:rPr>
              <a:t>Interior Fixtures (Tables, Kiosks, HVAC) - $30,000 </a:t>
            </a:r>
            <a:endParaRPr b="0" lang="en-US" sz="25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3589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3589"/>
              </a:lnSpc>
            </a:pPr>
            <a:r>
              <a:rPr b="0" lang="en-US" sz="2560" strike="noStrike" u="none">
                <a:solidFill>
                  <a:srgbClr val="120202"/>
                </a:solidFill>
                <a:effectLst/>
                <a:uFillTx/>
                <a:latin typeface="Canva Sans"/>
                <a:ea typeface="Canva Sans"/>
              </a:rPr>
              <a:t>Wells + Water/Ice System- $18,000</a:t>
            </a:r>
            <a:endParaRPr b="0" lang="en-US" sz="25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3589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3589"/>
              </a:lnSpc>
            </a:pPr>
            <a:r>
              <a:rPr b="0" lang="en-US" sz="2560" strike="noStrike" u="none">
                <a:solidFill>
                  <a:srgbClr val="120202"/>
                </a:solidFill>
                <a:effectLst/>
                <a:uFillTx/>
                <a:latin typeface="Canva Sans"/>
                <a:ea typeface="Canva Sans"/>
              </a:rPr>
              <a:t>Landscaping + Parking + Signage - $12,000</a:t>
            </a:r>
            <a:endParaRPr b="0" lang="en-US" sz="25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3589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3589"/>
              </a:lnSpc>
            </a:pPr>
            <a:r>
              <a:rPr b="0" lang="en-US" sz="2560" strike="noStrike" u="none">
                <a:solidFill>
                  <a:srgbClr val="120202"/>
                </a:solidFill>
                <a:effectLst/>
                <a:uFillTx/>
                <a:latin typeface="Canva Sans"/>
                <a:ea typeface="Canva Sans"/>
              </a:rPr>
              <a:t> Security &amp; Surveillance + Access System- $8,000</a:t>
            </a:r>
            <a:endParaRPr b="0" lang="en-US" sz="25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3589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3589"/>
              </a:lnSpc>
            </a:pPr>
            <a:r>
              <a:rPr b="0" lang="en-US" sz="2560" strike="noStrike" u="none">
                <a:solidFill>
                  <a:srgbClr val="120202"/>
                </a:solidFill>
                <a:effectLst/>
                <a:uFillTx/>
                <a:latin typeface="Canva Sans"/>
                <a:ea typeface="Canva Sans"/>
              </a:rPr>
              <a:t> Labor (Site Prep, Install, Testing)- $42,000 </a:t>
            </a:r>
            <a:endParaRPr b="0" lang="en-US" sz="25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TextBox 6"/>
          <p:cNvSpPr/>
          <p:nvPr/>
        </p:nvSpPr>
        <p:spPr>
          <a:xfrm>
            <a:off x="0" y="7246080"/>
            <a:ext cx="3418920" cy="17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711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4711"/>
              </a:lnSpc>
            </a:pPr>
            <a:r>
              <a:rPr b="1" lang="en-US" sz="3359" strike="noStrike" u="none">
                <a:solidFill>
                  <a:srgbClr val="120202"/>
                </a:solidFill>
                <a:effectLst/>
                <a:uFillTx/>
                <a:latin typeface="Canva Sans Bold"/>
                <a:ea typeface="Canva Sans Bold"/>
              </a:rPr>
              <a:t>Total Build Cost:</a:t>
            </a:r>
            <a:endParaRPr b="0" lang="en-US" sz="335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4711"/>
              </a:lnSpc>
            </a:pPr>
            <a:r>
              <a:rPr b="0" lang="en-US" sz="3359" strike="noStrike" u="none">
                <a:solidFill>
                  <a:srgbClr val="120202"/>
                </a:solidFill>
                <a:effectLst/>
                <a:uFillTx/>
                <a:latin typeface="Canva Sans"/>
                <a:ea typeface="Canva Sans"/>
              </a:rPr>
              <a:t>$927,172</a:t>
            </a:r>
            <a:endParaRPr b="0" lang="en-US" sz="335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TextBox 7"/>
          <p:cNvSpPr/>
          <p:nvPr/>
        </p:nvSpPr>
        <p:spPr>
          <a:xfrm>
            <a:off x="4379760" y="7906320"/>
            <a:ext cx="6192000" cy="238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759"/>
              </a:lnSpc>
            </a:pPr>
            <a:r>
              <a:rPr b="1" lang="en-US" sz="3400" strike="noStrike" u="none">
                <a:solidFill>
                  <a:srgbClr val="120202"/>
                </a:solidFill>
                <a:effectLst/>
                <a:uFillTx/>
                <a:latin typeface="Canva Sans Bold"/>
                <a:ea typeface="Canva Sans Bold"/>
              </a:rPr>
              <a:t>Total time to build: </a:t>
            </a:r>
            <a:endParaRPr b="0" lang="en-US" sz="3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4759"/>
              </a:lnSpc>
            </a:pPr>
            <a:r>
              <a:rPr b="0" lang="en-US" sz="3400" strike="noStrike" u="none">
                <a:solidFill>
                  <a:srgbClr val="120202"/>
                </a:solidFill>
                <a:effectLst/>
                <a:uFillTx/>
                <a:latin typeface="Canva Sans"/>
                <a:ea typeface="Canva Sans"/>
              </a:rPr>
              <a:t>Best: 5-6 months  </a:t>
            </a:r>
            <a:endParaRPr b="0" lang="en-US" sz="3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4759"/>
              </a:lnSpc>
            </a:pPr>
            <a:r>
              <a:rPr b="0" lang="en-US" sz="3400" strike="noStrike" u="none">
                <a:solidFill>
                  <a:srgbClr val="120202"/>
                </a:solidFill>
                <a:effectLst/>
                <a:uFillTx/>
                <a:latin typeface="Canva Sans"/>
                <a:ea typeface="Canva Sans"/>
              </a:rPr>
              <a:t>Realistic: 6-7 months</a:t>
            </a:r>
            <a:endParaRPr b="0" lang="en-US" sz="3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4759"/>
              </a:lnSpc>
            </a:pPr>
            <a:r>
              <a:rPr b="0" lang="en-US" sz="3400" strike="noStrike" u="none">
                <a:solidFill>
                  <a:srgbClr val="120202"/>
                </a:solidFill>
                <a:effectLst/>
                <a:uFillTx/>
                <a:latin typeface="Canva Sans"/>
                <a:ea typeface="Canva Sans"/>
              </a:rPr>
              <a:t>Worse: 8-9 months</a:t>
            </a:r>
            <a:endParaRPr b="0" lang="en-US" sz="3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Application>LibreOffice/25.2.2.2$Windows_X86_64 LibreOffice_project/7370d4be9e3cf6031a51beef54ff3bda878e3fac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DAGnQ5Niw9I</dc:identifier>
  <dc:language>en-US</dc:language>
  <cp:lastModifiedBy/>
  <dcterms:modified xsi:type="dcterms:W3CDTF">2025-06-01T18:45:59Z</dcterms:modified>
  <cp:revision>2</cp:revision>
  <dc:subject/>
  <dc:title>HiveStation Master Pitch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